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2.jpg" ContentType="image/jpeg"/>
  <Override PartName="/ppt/media/image23.jpg" ContentType="image/jpeg"/>
  <Override PartName="/ppt/media/image24.jpg" ContentType="image/jpeg"/>
  <Override PartName="/ppt/media/image26.jpg" ContentType="image/jpeg"/>
  <Override PartName="/ppt/media/image27.jpg" ContentType="image/jpeg"/>
  <Override PartName="/ppt/media/image2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11" r:id="rId2"/>
    <p:sldId id="312" r:id="rId3"/>
    <p:sldId id="359" r:id="rId4"/>
    <p:sldId id="360" r:id="rId5"/>
    <p:sldId id="361" r:id="rId6"/>
    <p:sldId id="358" r:id="rId7"/>
    <p:sldId id="320" r:id="rId8"/>
    <p:sldId id="357" r:id="rId9"/>
    <p:sldId id="362" r:id="rId10"/>
    <p:sldId id="363" r:id="rId11"/>
    <p:sldId id="369" r:id="rId12"/>
    <p:sldId id="370" r:id="rId13"/>
    <p:sldId id="371" r:id="rId14"/>
    <p:sldId id="372" r:id="rId15"/>
    <p:sldId id="382" r:id="rId16"/>
    <p:sldId id="373" r:id="rId17"/>
    <p:sldId id="374" r:id="rId18"/>
    <p:sldId id="375" r:id="rId19"/>
    <p:sldId id="376" r:id="rId20"/>
    <p:sldId id="377" r:id="rId21"/>
    <p:sldId id="378" r:id="rId22"/>
    <p:sldId id="379" r:id="rId23"/>
    <p:sldId id="380" r:id="rId24"/>
    <p:sldId id="381"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5"/>
    <p:restoredTop sz="95441" autoAdjust="0"/>
  </p:normalViewPr>
  <p:slideViewPr>
    <p:cSldViewPr snapToGrid="0" snapToObjects="1">
      <p:cViewPr>
        <p:scale>
          <a:sx n="22" d="100"/>
          <a:sy n="22" d="100"/>
        </p:scale>
        <p:origin x="-1710" y="-74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96886732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Rectangle"/>
          <p:cNvSpPr/>
          <p:nvPr/>
        </p:nvSpPr>
        <p:spPr>
          <a:xfrm>
            <a:off x="-228117" y="-143068"/>
            <a:ext cx="24840234" cy="14002136"/>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1"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8"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39"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4"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4"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2"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3"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4"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2"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3"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hapi.com/products-hapifork.asp"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myvessyl.com/" TargetMode="External"/><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beamtoothbrush.com/toothbrush/" TargetMode="External"/><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quirky.com/shop/619"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Rectangle"/>
          <p:cNvSpPr/>
          <p:nvPr/>
        </p:nvSpPr>
        <p:spPr>
          <a:xfrm>
            <a:off x="-407881" y="-226101"/>
            <a:ext cx="25134354" cy="14289583"/>
          </a:xfrm>
          <a:prstGeom prst="rect">
            <a:avLst/>
          </a:prstGeom>
          <a:solidFill>
            <a:srgbClr val="FFFFFF"/>
          </a:solidFill>
          <a:ln w="12700">
            <a:miter lim="400000"/>
          </a:ln>
        </p:spPr>
        <p:txBody>
          <a:bodyPr lIns="0" tIns="0" rIns="0" bIns="0" anchor="ctr"/>
          <a:lstStyle/>
          <a:p>
            <a:pPr>
              <a:defRPr sz="3200" b="0">
                <a:solidFill>
                  <a:srgbClr val="1F145B"/>
                </a:solidFill>
                <a:latin typeface="+mn-lt"/>
                <a:ea typeface="+mn-ea"/>
                <a:cs typeface="+mn-cs"/>
                <a:sym typeface="Helvetica Neue Medium"/>
              </a:defRPr>
            </a:pPr>
            <a:endParaRPr/>
          </a:p>
        </p:txBody>
      </p:sp>
      <p:sp>
        <p:nvSpPr>
          <p:cNvPr id="849" name="Shape"/>
          <p:cNvSpPr/>
          <p:nvPr/>
        </p:nvSpPr>
        <p:spPr>
          <a:xfrm>
            <a:off x="-6746772" y="-6262381"/>
            <a:ext cx="25913598" cy="27457202"/>
          </a:xfrm>
          <a:custGeom>
            <a:avLst/>
            <a:gdLst/>
            <a:ahLst/>
            <a:cxnLst>
              <a:cxn ang="0">
                <a:pos x="wd2" y="hd2"/>
              </a:cxn>
              <a:cxn ang="5400000">
                <a:pos x="wd2" y="hd2"/>
              </a:cxn>
              <a:cxn ang="10800000">
                <a:pos x="wd2" y="hd2"/>
              </a:cxn>
              <a:cxn ang="16200000">
                <a:pos x="wd2" y="hd2"/>
              </a:cxn>
            </a:cxnLst>
            <a:rect l="0" t="0" r="r" b="b"/>
            <a:pathLst>
              <a:path w="21505" h="21600" extrusionOk="0">
                <a:moveTo>
                  <a:pt x="61" y="0"/>
                </a:moveTo>
                <a:lnTo>
                  <a:pt x="21477" y="0"/>
                </a:lnTo>
                <a:cubicBezTo>
                  <a:pt x="21550" y="2065"/>
                  <a:pt x="21476" y="4121"/>
                  <a:pt x="21262" y="6155"/>
                </a:cubicBezTo>
                <a:cubicBezTo>
                  <a:pt x="21044" y="8218"/>
                  <a:pt x="20679" y="10285"/>
                  <a:pt x="19906" y="12250"/>
                </a:cubicBezTo>
                <a:cubicBezTo>
                  <a:pt x="18274" y="16399"/>
                  <a:pt x="14969" y="19763"/>
                  <a:pt x="10719" y="21600"/>
                </a:cubicBezTo>
                <a:cubicBezTo>
                  <a:pt x="8603" y="20500"/>
                  <a:pt x="6695" y="19071"/>
                  <a:pt x="5077" y="17374"/>
                </a:cubicBezTo>
                <a:cubicBezTo>
                  <a:pt x="3553" y="15776"/>
                  <a:pt x="2302" y="13955"/>
                  <a:pt x="1491" y="11942"/>
                </a:cubicBezTo>
                <a:cubicBezTo>
                  <a:pt x="726" y="10044"/>
                  <a:pt x="376" y="8029"/>
                  <a:pt x="182" y="6006"/>
                </a:cubicBezTo>
                <a:cubicBezTo>
                  <a:pt x="-10" y="4009"/>
                  <a:pt x="-50" y="2002"/>
                  <a:pt x="61" y="0"/>
                </a:cubicBezTo>
                <a:close/>
              </a:path>
            </a:pathLst>
          </a:cu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50" name="Shape"/>
          <p:cNvSpPr/>
          <p:nvPr/>
        </p:nvSpPr>
        <p:spPr>
          <a:xfrm>
            <a:off x="-7341423" y="-6809910"/>
            <a:ext cx="25913598" cy="27457202"/>
          </a:xfrm>
          <a:custGeom>
            <a:avLst/>
            <a:gdLst/>
            <a:ahLst/>
            <a:cxnLst>
              <a:cxn ang="0">
                <a:pos x="wd2" y="hd2"/>
              </a:cxn>
              <a:cxn ang="5400000">
                <a:pos x="wd2" y="hd2"/>
              </a:cxn>
              <a:cxn ang="10800000">
                <a:pos x="wd2" y="hd2"/>
              </a:cxn>
              <a:cxn ang="16200000">
                <a:pos x="wd2" y="hd2"/>
              </a:cxn>
            </a:cxnLst>
            <a:rect l="0" t="0" r="r" b="b"/>
            <a:pathLst>
              <a:path w="21505" h="21600" extrusionOk="0">
                <a:moveTo>
                  <a:pt x="61" y="0"/>
                </a:moveTo>
                <a:lnTo>
                  <a:pt x="21477" y="0"/>
                </a:lnTo>
                <a:cubicBezTo>
                  <a:pt x="21550" y="2065"/>
                  <a:pt x="21476" y="4121"/>
                  <a:pt x="21262" y="6155"/>
                </a:cubicBezTo>
                <a:cubicBezTo>
                  <a:pt x="21044" y="8218"/>
                  <a:pt x="20679" y="10285"/>
                  <a:pt x="19906" y="12250"/>
                </a:cubicBezTo>
                <a:cubicBezTo>
                  <a:pt x="18274" y="16399"/>
                  <a:pt x="14969" y="19763"/>
                  <a:pt x="10719" y="21600"/>
                </a:cubicBezTo>
                <a:cubicBezTo>
                  <a:pt x="8603" y="20500"/>
                  <a:pt x="6695" y="19071"/>
                  <a:pt x="5077" y="17374"/>
                </a:cubicBezTo>
                <a:cubicBezTo>
                  <a:pt x="3553" y="15776"/>
                  <a:pt x="2302" y="13955"/>
                  <a:pt x="1491" y="11942"/>
                </a:cubicBezTo>
                <a:cubicBezTo>
                  <a:pt x="726" y="10044"/>
                  <a:pt x="376" y="8029"/>
                  <a:pt x="182" y="6006"/>
                </a:cubicBezTo>
                <a:cubicBezTo>
                  <a:pt x="-10" y="4009"/>
                  <a:pt x="-50" y="2002"/>
                  <a:pt x="61" y="0"/>
                </a:cubicBezTo>
                <a:close/>
              </a:path>
            </a:pathLst>
          </a:custGeom>
          <a:solidFill>
            <a:srgbClr val="E0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51" name="PRESENTATION…"/>
          <p:cNvSpPr txBox="1"/>
          <p:nvPr/>
        </p:nvSpPr>
        <p:spPr>
          <a:xfrm>
            <a:off x="861386" y="4996396"/>
            <a:ext cx="17452014" cy="164147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sz="12000">
                <a:solidFill>
                  <a:srgbClr val="FFFFFF"/>
                </a:solidFill>
                <a:latin typeface="Helvetica"/>
                <a:ea typeface="Helvetica"/>
                <a:cs typeface="Helvetica"/>
                <a:sym typeface="Helvetica"/>
              </a:defRPr>
            </a:pPr>
            <a:r>
              <a:rPr lang="en-US" sz="10000" dirty="0" smtClean="0">
                <a:sym typeface="Helvetica"/>
              </a:rPr>
              <a:t>The </a:t>
            </a:r>
            <a:r>
              <a:rPr lang="en-US" sz="10000" dirty="0">
                <a:sym typeface="Helvetica"/>
              </a:rPr>
              <a:t>Internet Of </a:t>
            </a:r>
            <a:r>
              <a:rPr lang="en-US" sz="10000" dirty="0" smtClean="0">
                <a:sym typeface="Helvetica"/>
              </a:rPr>
              <a:t>Things</a:t>
            </a:r>
            <a:endParaRPr lang="en-US" sz="10000" dirty="0">
              <a:sym typeface="Helvetica"/>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295420" y="401529"/>
            <a:ext cx="8826134"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l">
              <a:defRPr sz="8000">
                <a:solidFill>
                  <a:srgbClr val="1F145B"/>
                </a:solidFill>
                <a:latin typeface="Helvetica"/>
                <a:ea typeface="Helvetica"/>
                <a:cs typeface="Helvetica"/>
                <a:sym typeface="Helvetica"/>
              </a:defRPr>
            </a:lvl1pPr>
          </a:lstStyle>
          <a:p>
            <a:r>
              <a:rPr lang="en-US" dirty="0" err="1"/>
              <a:t>IoT</a:t>
            </a:r>
            <a:r>
              <a:rPr lang="en-US" dirty="0"/>
              <a:t> for the Elderly</a:t>
            </a:r>
          </a:p>
        </p:txBody>
      </p:sp>
      <p:sp>
        <p:nvSpPr>
          <p:cNvPr id="19" name="Rectangle 18"/>
          <p:cNvSpPr/>
          <p:nvPr/>
        </p:nvSpPr>
        <p:spPr>
          <a:xfrm>
            <a:off x="9583502" y="6928976"/>
            <a:ext cx="10616425" cy="4154984"/>
          </a:xfrm>
          <a:prstGeom prst="rect">
            <a:avLst/>
          </a:prstGeom>
        </p:spPr>
        <p:txBody>
          <a:bodyPr wrap="square">
            <a:spAutoFit/>
          </a:bodyPr>
          <a:lstStyle/>
          <a:p>
            <a:pPr marL="457200" indent="-457200" algn="l">
              <a:buFont typeface="Arial"/>
              <a:buChar char="•"/>
            </a:pPr>
            <a:r>
              <a:rPr lang="en-US" sz="4400" dirty="0" smtClean="0"/>
              <a:t>With a </a:t>
            </a:r>
            <a:r>
              <a:rPr lang="en-US" sz="4400" dirty="0"/>
              <a:t>built-in accelerometer that automatically detects </a:t>
            </a:r>
            <a:r>
              <a:rPr lang="en-US" sz="4400" dirty="0" smtClean="0"/>
              <a:t>falls</a:t>
            </a:r>
          </a:p>
          <a:p>
            <a:pPr marL="457200" indent="-457200" algn="l">
              <a:buFont typeface="Arial"/>
              <a:buChar char="•"/>
            </a:pPr>
            <a:r>
              <a:rPr lang="en-US" sz="4400" dirty="0" smtClean="0"/>
              <a:t>Medication reminder</a:t>
            </a:r>
          </a:p>
          <a:p>
            <a:pPr marL="457200" indent="-457200" algn="l">
              <a:buFont typeface="Arial"/>
              <a:buChar char="•"/>
            </a:pPr>
            <a:r>
              <a:rPr lang="en-US" sz="4400" dirty="0" smtClean="0"/>
              <a:t>With a GPS</a:t>
            </a:r>
            <a:r>
              <a:rPr lang="en-US" sz="4400" dirty="0"/>
              <a:t>, which allows an emergency operator to locate and provide directions to the individual. </a:t>
            </a:r>
          </a:p>
        </p:txBody>
      </p:sp>
      <p:pic>
        <p:nvPicPr>
          <p:cNvPr id="20" name="Picture 19"/>
          <p:cNvPicPr>
            <a:picLocks noChangeAspect="1"/>
          </p:cNvPicPr>
          <p:nvPr/>
        </p:nvPicPr>
        <p:blipFill>
          <a:blip r:embed="rId2"/>
          <a:stretch>
            <a:fillRect/>
          </a:stretch>
        </p:blipFill>
        <p:spPr>
          <a:xfrm>
            <a:off x="1337081" y="3329909"/>
            <a:ext cx="7703825" cy="5115822"/>
          </a:xfrm>
          <a:prstGeom prst="rect">
            <a:avLst/>
          </a:prstGeom>
        </p:spPr>
      </p:pic>
    </p:spTree>
    <p:extLst>
      <p:ext uri="{BB962C8B-B14F-4D97-AF65-F5344CB8AC3E}">
        <p14:creationId xmlns:p14="http://schemas.microsoft.com/office/powerpoint/2010/main" val="26593518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8100435"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spc="321" dirty="0" err="1"/>
              <a:t>HAPI</a:t>
            </a:r>
            <a:r>
              <a:rPr lang="en-PH" sz="9600" spc="-182" dirty="0" err="1"/>
              <a:t>f</a:t>
            </a:r>
            <a:r>
              <a:rPr lang="en-PH" sz="9600" spc="752" dirty="0" err="1"/>
              <a:t>ork</a:t>
            </a:r>
            <a:endParaRPr lang="en-PH" sz="9600" dirty="0"/>
          </a:p>
        </p:txBody>
      </p:sp>
      <p:sp>
        <p:nvSpPr>
          <p:cNvPr id="9" name="object 2"/>
          <p:cNvSpPr/>
          <p:nvPr/>
        </p:nvSpPr>
        <p:spPr>
          <a:xfrm>
            <a:off x="727682" y="2339170"/>
            <a:ext cx="22569876" cy="10598066"/>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6EA842"/>
          </a:solidFill>
        </p:spPr>
        <p:txBody>
          <a:bodyPr wrap="square" lIns="0" tIns="0" rIns="0" bIns="0" rtlCol="0"/>
          <a:lstStyle/>
          <a:p>
            <a:endParaRPr sz="3638"/>
          </a:p>
        </p:txBody>
      </p:sp>
      <p:sp>
        <p:nvSpPr>
          <p:cNvPr id="16" name="object 4"/>
          <p:cNvSpPr txBox="1"/>
          <p:nvPr/>
        </p:nvSpPr>
        <p:spPr>
          <a:xfrm>
            <a:off x="1814124" y="11921759"/>
            <a:ext cx="7143718" cy="933016"/>
          </a:xfrm>
          <a:prstGeom prst="rect">
            <a:avLst/>
          </a:prstGeom>
        </p:spPr>
        <p:txBody>
          <a:bodyPr vert="horz" wrap="square" lIns="0" tIns="18483" rIns="0" bIns="0" rtlCol="0">
            <a:spAutoFit/>
          </a:bodyPr>
          <a:lstStyle/>
          <a:p>
            <a:pPr marL="15403">
              <a:spcBef>
                <a:spcPts val="146"/>
              </a:spcBef>
            </a:pPr>
            <a:r>
              <a:rPr sz="2971" u="heavy" spc="91" dirty="0">
                <a:solidFill>
                  <a:srgbClr val="FFFFFF"/>
                </a:solidFill>
                <a:uFill>
                  <a:solidFill>
                    <a:srgbClr val="FFFFFF"/>
                  </a:solidFill>
                </a:uFill>
                <a:latin typeface="Times New Roman"/>
                <a:cs typeface="Times New Roman"/>
                <a:hlinkClick r:id="rId2"/>
              </a:rPr>
              <a:t>http://www.hapi.com/products-hapifork.asp</a:t>
            </a:r>
            <a:endParaRPr sz="2971">
              <a:latin typeface="Times New Roman"/>
              <a:cs typeface="Times New Roman"/>
            </a:endParaRPr>
          </a:p>
        </p:txBody>
      </p:sp>
      <p:sp>
        <p:nvSpPr>
          <p:cNvPr id="17" name="object 5"/>
          <p:cNvSpPr/>
          <p:nvPr/>
        </p:nvSpPr>
        <p:spPr>
          <a:xfrm>
            <a:off x="10363624" y="2693324"/>
            <a:ext cx="13544996" cy="9963451"/>
          </a:xfrm>
          <a:prstGeom prst="rect">
            <a:avLst/>
          </a:prstGeom>
          <a:blipFill>
            <a:blip r:embed="rId3" cstate="print"/>
            <a:stretch>
              <a:fillRect/>
            </a:stretch>
          </a:blipFill>
        </p:spPr>
        <p:txBody>
          <a:bodyPr wrap="square" lIns="0" tIns="0" rIns="0" bIns="0" rtlCol="0"/>
          <a:lstStyle/>
          <a:p>
            <a:endParaRPr sz="3638"/>
          </a:p>
        </p:txBody>
      </p:sp>
      <p:sp>
        <p:nvSpPr>
          <p:cNvPr id="18" name="object 6"/>
          <p:cNvSpPr txBox="1"/>
          <p:nvPr/>
        </p:nvSpPr>
        <p:spPr>
          <a:xfrm>
            <a:off x="1830382" y="4531041"/>
            <a:ext cx="8277348" cy="5650023"/>
          </a:xfrm>
          <a:prstGeom prst="rect">
            <a:avLst/>
          </a:prstGeom>
          <a:solidFill>
            <a:srgbClr val="FFFFFF">
              <a:alpha val="64999"/>
            </a:srgbClr>
          </a:solidFill>
        </p:spPr>
        <p:txBody>
          <a:bodyPr vert="horz" wrap="square" lIns="0" tIns="506745" rIns="0" bIns="0" rtlCol="0">
            <a:spAutoFit/>
          </a:bodyPr>
          <a:lstStyle/>
          <a:p>
            <a:pPr marL="639206" marR="1475565" algn="l">
              <a:lnSpc>
                <a:spcPct val="110800"/>
              </a:lnSpc>
              <a:spcBef>
                <a:spcPts val="3990"/>
              </a:spcBef>
            </a:pPr>
            <a:r>
              <a:rPr sz="3760" spc="158" dirty="0">
                <a:solidFill>
                  <a:srgbClr val="010202"/>
                </a:solidFill>
                <a:latin typeface="Times New Roman"/>
                <a:cs typeface="Times New Roman"/>
              </a:rPr>
              <a:t>The </a:t>
            </a:r>
            <a:r>
              <a:rPr sz="3760" spc="85" dirty="0">
                <a:solidFill>
                  <a:srgbClr val="010202"/>
                </a:solidFill>
                <a:latin typeface="Times New Roman"/>
                <a:cs typeface="Times New Roman"/>
              </a:rPr>
              <a:t>HAPIfork is </a:t>
            </a:r>
            <a:r>
              <a:rPr sz="3760" spc="218" dirty="0">
                <a:solidFill>
                  <a:srgbClr val="010202"/>
                </a:solidFill>
                <a:latin typeface="Times New Roman"/>
                <a:cs typeface="Times New Roman"/>
              </a:rPr>
              <a:t>an</a:t>
            </a:r>
            <a:r>
              <a:rPr sz="3760" spc="-546" dirty="0">
                <a:solidFill>
                  <a:srgbClr val="010202"/>
                </a:solidFill>
                <a:latin typeface="Times New Roman"/>
                <a:cs typeface="Times New Roman"/>
              </a:rPr>
              <a:t> </a:t>
            </a:r>
            <a:r>
              <a:rPr sz="3760" spc="121" dirty="0">
                <a:solidFill>
                  <a:srgbClr val="010202"/>
                </a:solidFill>
                <a:latin typeface="Times New Roman"/>
                <a:cs typeface="Times New Roman"/>
              </a:rPr>
              <a:t>electronic  </a:t>
            </a:r>
            <a:r>
              <a:rPr sz="3760" spc="42" dirty="0">
                <a:solidFill>
                  <a:srgbClr val="010202"/>
                </a:solidFill>
                <a:latin typeface="Times New Roman"/>
                <a:cs typeface="Times New Roman"/>
              </a:rPr>
              <a:t>fork </a:t>
            </a:r>
            <a:r>
              <a:rPr sz="3760" spc="176" dirty="0">
                <a:solidFill>
                  <a:srgbClr val="010202"/>
                </a:solidFill>
                <a:latin typeface="Times New Roman"/>
                <a:cs typeface="Times New Roman"/>
              </a:rPr>
              <a:t>that </a:t>
            </a:r>
            <a:r>
              <a:rPr sz="3760" spc="138" dirty="0">
                <a:solidFill>
                  <a:srgbClr val="010202"/>
                </a:solidFill>
                <a:latin typeface="Times New Roman"/>
                <a:cs typeface="Times New Roman"/>
              </a:rPr>
              <a:t>helps </a:t>
            </a:r>
            <a:r>
              <a:rPr sz="3760" spc="79" dirty="0">
                <a:solidFill>
                  <a:srgbClr val="010202"/>
                </a:solidFill>
                <a:latin typeface="Times New Roman"/>
                <a:cs typeface="Times New Roman"/>
              </a:rPr>
              <a:t>you </a:t>
            </a:r>
            <a:r>
              <a:rPr sz="3760" spc="146" dirty="0">
                <a:solidFill>
                  <a:srgbClr val="010202"/>
                </a:solidFill>
                <a:latin typeface="Times New Roman"/>
                <a:cs typeface="Times New Roman"/>
              </a:rPr>
              <a:t>monitor  </a:t>
            </a:r>
            <a:r>
              <a:rPr sz="3760" spc="200" dirty="0">
                <a:solidFill>
                  <a:srgbClr val="010202"/>
                </a:solidFill>
                <a:latin typeface="Times New Roman"/>
                <a:cs typeface="Times New Roman"/>
              </a:rPr>
              <a:t>and </a:t>
            </a:r>
            <a:r>
              <a:rPr sz="3760" spc="115" dirty="0">
                <a:solidFill>
                  <a:srgbClr val="010202"/>
                </a:solidFill>
                <a:latin typeface="Times New Roman"/>
                <a:cs typeface="Times New Roman"/>
              </a:rPr>
              <a:t>track </a:t>
            </a:r>
            <a:r>
              <a:rPr sz="3760" spc="91" dirty="0">
                <a:solidFill>
                  <a:srgbClr val="010202"/>
                </a:solidFill>
                <a:latin typeface="Times New Roman"/>
                <a:cs typeface="Times New Roman"/>
              </a:rPr>
              <a:t>your </a:t>
            </a:r>
            <a:r>
              <a:rPr sz="3760" spc="158" dirty="0">
                <a:solidFill>
                  <a:srgbClr val="010202"/>
                </a:solidFill>
                <a:latin typeface="Times New Roman"/>
                <a:cs typeface="Times New Roman"/>
              </a:rPr>
              <a:t>eating</a:t>
            </a:r>
            <a:r>
              <a:rPr sz="3760" spc="-557" dirty="0">
                <a:solidFill>
                  <a:srgbClr val="010202"/>
                </a:solidFill>
                <a:latin typeface="Times New Roman"/>
                <a:cs typeface="Times New Roman"/>
              </a:rPr>
              <a:t> </a:t>
            </a:r>
            <a:r>
              <a:rPr sz="3760" spc="103" dirty="0">
                <a:solidFill>
                  <a:srgbClr val="010202"/>
                </a:solidFill>
                <a:latin typeface="Times New Roman"/>
                <a:cs typeface="Times New Roman"/>
              </a:rPr>
              <a:t>habits.</a:t>
            </a:r>
            <a:endParaRPr sz="3760" dirty="0">
              <a:latin typeface="Times New Roman"/>
              <a:cs typeface="Times New Roman"/>
            </a:endParaRPr>
          </a:p>
          <a:p>
            <a:pPr marL="639206" marR="1308447" algn="l">
              <a:lnSpc>
                <a:spcPct val="110800"/>
              </a:lnSpc>
            </a:pPr>
            <a:r>
              <a:rPr sz="3760" spc="121" dirty="0">
                <a:solidFill>
                  <a:srgbClr val="010202"/>
                </a:solidFill>
                <a:latin typeface="Times New Roman"/>
                <a:cs typeface="Times New Roman"/>
              </a:rPr>
              <a:t>It </a:t>
            </a:r>
            <a:r>
              <a:rPr sz="3760" spc="91" dirty="0">
                <a:solidFill>
                  <a:srgbClr val="010202"/>
                </a:solidFill>
                <a:latin typeface="Times New Roman"/>
                <a:cs typeface="Times New Roman"/>
              </a:rPr>
              <a:t>also </a:t>
            </a:r>
            <a:r>
              <a:rPr sz="3760" spc="127" dirty="0">
                <a:solidFill>
                  <a:srgbClr val="010202"/>
                </a:solidFill>
                <a:latin typeface="Times New Roman"/>
                <a:cs typeface="Times New Roman"/>
              </a:rPr>
              <a:t>alerts </a:t>
            </a:r>
            <a:r>
              <a:rPr sz="3760" spc="79" dirty="0">
                <a:solidFill>
                  <a:srgbClr val="010202"/>
                </a:solidFill>
                <a:latin typeface="Times New Roman"/>
                <a:cs typeface="Times New Roman"/>
              </a:rPr>
              <a:t>you with </a:t>
            </a:r>
            <a:r>
              <a:rPr sz="3760" spc="170" dirty="0">
                <a:solidFill>
                  <a:srgbClr val="010202"/>
                </a:solidFill>
                <a:latin typeface="Times New Roman"/>
                <a:cs typeface="Times New Roman"/>
              </a:rPr>
              <a:t>the </a:t>
            </a:r>
            <a:r>
              <a:rPr sz="3760" spc="127" dirty="0">
                <a:solidFill>
                  <a:srgbClr val="010202"/>
                </a:solidFill>
                <a:latin typeface="Times New Roman"/>
                <a:cs typeface="Times New Roman"/>
              </a:rPr>
              <a:t>help  </a:t>
            </a:r>
            <a:r>
              <a:rPr sz="3760" spc="18" dirty="0">
                <a:solidFill>
                  <a:srgbClr val="010202"/>
                </a:solidFill>
                <a:latin typeface="Times New Roman"/>
                <a:cs typeface="Times New Roman"/>
              </a:rPr>
              <a:t>of </a:t>
            </a:r>
            <a:r>
              <a:rPr sz="3760" spc="127" dirty="0">
                <a:solidFill>
                  <a:srgbClr val="010202"/>
                </a:solidFill>
                <a:latin typeface="Times New Roman"/>
                <a:cs typeface="Times New Roman"/>
              </a:rPr>
              <a:t>indicator </a:t>
            </a:r>
            <a:r>
              <a:rPr sz="3760" spc="146" dirty="0">
                <a:solidFill>
                  <a:srgbClr val="010202"/>
                </a:solidFill>
                <a:latin typeface="Times New Roman"/>
                <a:cs typeface="Times New Roman"/>
              </a:rPr>
              <a:t>lights </a:t>
            </a:r>
            <a:r>
              <a:rPr sz="3760" spc="200" dirty="0">
                <a:solidFill>
                  <a:srgbClr val="010202"/>
                </a:solidFill>
                <a:latin typeface="Times New Roman"/>
                <a:cs typeface="Times New Roman"/>
              </a:rPr>
              <a:t>and </a:t>
            </a:r>
            <a:r>
              <a:rPr sz="3760" spc="158" dirty="0">
                <a:solidFill>
                  <a:srgbClr val="010202"/>
                </a:solidFill>
                <a:latin typeface="Times New Roman"/>
                <a:cs typeface="Times New Roman"/>
              </a:rPr>
              <a:t>gentle  </a:t>
            </a:r>
            <a:r>
              <a:rPr sz="3760" spc="133" dirty="0">
                <a:solidFill>
                  <a:srgbClr val="010202"/>
                </a:solidFill>
                <a:latin typeface="Times New Roman"/>
                <a:cs typeface="Times New Roman"/>
              </a:rPr>
              <a:t>vibrations </a:t>
            </a:r>
            <a:r>
              <a:rPr sz="3760" spc="115" dirty="0">
                <a:solidFill>
                  <a:srgbClr val="010202"/>
                </a:solidFill>
                <a:latin typeface="Times New Roman"/>
                <a:cs typeface="Times New Roman"/>
              </a:rPr>
              <a:t>when </a:t>
            </a:r>
            <a:r>
              <a:rPr sz="3760" spc="79" dirty="0">
                <a:solidFill>
                  <a:srgbClr val="010202"/>
                </a:solidFill>
                <a:latin typeface="Times New Roman"/>
                <a:cs typeface="Times New Roman"/>
              </a:rPr>
              <a:t>you </a:t>
            </a:r>
            <a:r>
              <a:rPr sz="3760" spc="133" dirty="0">
                <a:solidFill>
                  <a:srgbClr val="010202"/>
                </a:solidFill>
                <a:latin typeface="Times New Roman"/>
                <a:cs typeface="Times New Roman"/>
              </a:rPr>
              <a:t>are</a:t>
            </a:r>
            <a:r>
              <a:rPr sz="3760" spc="-491" dirty="0">
                <a:solidFill>
                  <a:srgbClr val="010202"/>
                </a:solidFill>
                <a:latin typeface="Times New Roman"/>
                <a:cs typeface="Times New Roman"/>
              </a:rPr>
              <a:t> </a:t>
            </a:r>
            <a:r>
              <a:rPr sz="3760" spc="158" dirty="0">
                <a:solidFill>
                  <a:srgbClr val="010202"/>
                </a:solidFill>
                <a:latin typeface="Times New Roman"/>
                <a:cs typeface="Times New Roman"/>
              </a:rPr>
              <a:t>eating  </a:t>
            </a:r>
            <a:r>
              <a:rPr sz="3760" spc="133" dirty="0">
                <a:solidFill>
                  <a:srgbClr val="010202"/>
                </a:solidFill>
                <a:latin typeface="Times New Roman"/>
                <a:cs typeface="Times New Roman"/>
              </a:rPr>
              <a:t>too</a:t>
            </a:r>
            <a:r>
              <a:rPr sz="3760" spc="-36" dirty="0">
                <a:solidFill>
                  <a:srgbClr val="010202"/>
                </a:solidFill>
                <a:latin typeface="Times New Roman"/>
                <a:cs typeface="Times New Roman"/>
              </a:rPr>
              <a:t> </a:t>
            </a:r>
            <a:r>
              <a:rPr sz="3760" spc="42" dirty="0">
                <a:solidFill>
                  <a:srgbClr val="010202"/>
                </a:solidFill>
                <a:latin typeface="Times New Roman"/>
                <a:cs typeface="Times New Roman"/>
              </a:rPr>
              <a:t>fast.</a:t>
            </a:r>
            <a:endParaRPr sz="3760" dirty="0">
              <a:latin typeface="Times New Roman"/>
              <a:cs typeface="Times New Roman"/>
            </a:endParaRPr>
          </a:p>
        </p:txBody>
      </p:sp>
    </p:spTree>
    <p:extLst>
      <p:ext uri="{BB962C8B-B14F-4D97-AF65-F5344CB8AC3E}">
        <p14:creationId xmlns:p14="http://schemas.microsoft.com/office/powerpoint/2010/main" val="21315772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0012362"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spc="188" dirty="0" err="1">
                <a:solidFill>
                  <a:srgbClr val="002060"/>
                </a:solidFill>
              </a:rPr>
              <a:t>MyVessyl</a:t>
            </a:r>
            <a:r>
              <a:rPr lang="en-PH" sz="9600" spc="-303" dirty="0">
                <a:solidFill>
                  <a:srgbClr val="002060"/>
                </a:solidFill>
              </a:rPr>
              <a:t> </a:t>
            </a:r>
            <a:r>
              <a:rPr lang="en-PH" sz="9600" spc="716" dirty="0">
                <a:solidFill>
                  <a:srgbClr val="002060"/>
                </a:solidFill>
              </a:rPr>
              <a:t>Cup</a:t>
            </a:r>
            <a:endParaRPr lang="en-PH" sz="9600" dirty="0">
              <a:solidFill>
                <a:srgbClr val="002060"/>
              </a:solidFill>
            </a:endParaRPr>
          </a:p>
        </p:txBody>
      </p:sp>
      <p:sp>
        <p:nvSpPr>
          <p:cNvPr id="14" name="object 2"/>
          <p:cNvSpPr/>
          <p:nvPr/>
        </p:nvSpPr>
        <p:spPr>
          <a:xfrm>
            <a:off x="1713" y="3420368"/>
            <a:ext cx="24382287" cy="9492172"/>
          </a:xfrm>
          <a:prstGeom prst="rect">
            <a:avLst/>
          </a:prstGeom>
          <a:blipFill>
            <a:blip r:embed="rId2" cstate="print"/>
            <a:stretch>
              <a:fillRect/>
            </a:stretch>
          </a:blipFill>
        </p:spPr>
        <p:txBody>
          <a:bodyPr wrap="square" lIns="0" tIns="0" rIns="0" bIns="0" rtlCol="0"/>
          <a:lstStyle/>
          <a:p>
            <a:endParaRPr sz="3638"/>
          </a:p>
        </p:txBody>
      </p:sp>
      <p:sp>
        <p:nvSpPr>
          <p:cNvPr id="20" name="object 4"/>
          <p:cNvSpPr txBox="1"/>
          <p:nvPr/>
        </p:nvSpPr>
        <p:spPr>
          <a:xfrm>
            <a:off x="1814981" y="11119262"/>
            <a:ext cx="5383841" cy="475840"/>
          </a:xfrm>
          <a:prstGeom prst="rect">
            <a:avLst/>
          </a:prstGeom>
        </p:spPr>
        <p:txBody>
          <a:bodyPr vert="horz" wrap="square" lIns="0" tIns="18483" rIns="0" bIns="0" rtlCol="0">
            <a:spAutoFit/>
          </a:bodyPr>
          <a:lstStyle/>
          <a:p>
            <a:pPr marL="15403">
              <a:spcBef>
                <a:spcPts val="146"/>
              </a:spcBef>
            </a:pPr>
            <a:r>
              <a:rPr sz="2971" u="heavy" spc="85" dirty="0">
                <a:solidFill>
                  <a:srgbClr val="010202"/>
                </a:solidFill>
                <a:uFill>
                  <a:solidFill>
                    <a:srgbClr val="010202"/>
                  </a:solidFill>
                </a:uFill>
                <a:latin typeface="Times New Roman"/>
                <a:cs typeface="Times New Roman"/>
                <a:hlinkClick r:id="rId3"/>
              </a:rPr>
              <a:t>https://www.myvessyl.com/</a:t>
            </a:r>
            <a:endParaRPr sz="2971" dirty="0">
              <a:latin typeface="Times New Roman"/>
              <a:cs typeface="Times New Roman"/>
            </a:endParaRPr>
          </a:p>
        </p:txBody>
      </p:sp>
      <p:sp>
        <p:nvSpPr>
          <p:cNvPr id="21" name="object 5"/>
          <p:cNvSpPr txBox="1"/>
          <p:nvPr/>
        </p:nvSpPr>
        <p:spPr>
          <a:xfrm>
            <a:off x="1830383" y="3728544"/>
            <a:ext cx="8277348" cy="4965798"/>
          </a:xfrm>
          <a:prstGeom prst="rect">
            <a:avLst/>
          </a:prstGeom>
          <a:solidFill>
            <a:srgbClr val="FFFFFF">
              <a:alpha val="64999"/>
            </a:srgbClr>
          </a:solidFill>
        </p:spPr>
        <p:txBody>
          <a:bodyPr vert="horz" wrap="square" lIns="0" tIns="506745" rIns="0" bIns="0" rtlCol="0">
            <a:spAutoFit/>
          </a:bodyPr>
          <a:lstStyle/>
          <a:p>
            <a:pPr marL="639206" marR="810175" algn="l">
              <a:lnSpc>
                <a:spcPct val="110800"/>
              </a:lnSpc>
              <a:spcBef>
                <a:spcPts val="3990"/>
              </a:spcBef>
            </a:pPr>
            <a:r>
              <a:rPr sz="4400" spc="121" dirty="0">
                <a:solidFill>
                  <a:srgbClr val="010202"/>
                </a:solidFill>
                <a:latin typeface="Times New Roman"/>
                <a:cs typeface="Times New Roman"/>
              </a:rPr>
              <a:t>It </a:t>
            </a:r>
            <a:r>
              <a:rPr sz="4400" spc="164" dirty="0">
                <a:solidFill>
                  <a:srgbClr val="010202"/>
                </a:solidFill>
                <a:latin typeface="Times New Roman"/>
                <a:cs typeface="Times New Roman"/>
              </a:rPr>
              <a:t>can </a:t>
            </a:r>
            <a:r>
              <a:rPr sz="4400" spc="127" dirty="0">
                <a:solidFill>
                  <a:srgbClr val="010202"/>
                </a:solidFill>
                <a:latin typeface="Times New Roman"/>
                <a:cs typeface="Times New Roman"/>
              </a:rPr>
              <a:t>hold </a:t>
            </a:r>
            <a:r>
              <a:rPr sz="4400" spc="-194" dirty="0">
                <a:solidFill>
                  <a:srgbClr val="010202"/>
                </a:solidFill>
                <a:latin typeface="Times New Roman"/>
                <a:cs typeface="Times New Roman"/>
              </a:rPr>
              <a:t>13 </a:t>
            </a:r>
            <a:r>
              <a:rPr sz="4400" spc="146" dirty="0">
                <a:solidFill>
                  <a:srgbClr val="010202"/>
                </a:solidFill>
                <a:latin typeface="Times New Roman"/>
                <a:cs typeface="Times New Roman"/>
              </a:rPr>
              <a:t>ounces </a:t>
            </a:r>
            <a:r>
              <a:rPr sz="4400" spc="18" dirty="0">
                <a:solidFill>
                  <a:srgbClr val="010202"/>
                </a:solidFill>
                <a:latin typeface="Times New Roman"/>
                <a:cs typeface="Times New Roman"/>
              </a:rPr>
              <a:t>of </a:t>
            </a:r>
            <a:r>
              <a:rPr sz="4400" spc="61" dirty="0">
                <a:solidFill>
                  <a:srgbClr val="010202"/>
                </a:solidFill>
                <a:latin typeface="Times New Roman"/>
                <a:cs typeface="Times New Roman"/>
              </a:rPr>
              <a:t>liquid.  </a:t>
            </a:r>
            <a:r>
              <a:rPr sz="4400" spc="158" dirty="0">
                <a:solidFill>
                  <a:srgbClr val="010202"/>
                </a:solidFill>
                <a:latin typeface="Times New Roman"/>
                <a:cs typeface="Times New Roman"/>
              </a:rPr>
              <a:t>The </a:t>
            </a:r>
            <a:r>
              <a:rPr sz="4400" spc="146" dirty="0">
                <a:solidFill>
                  <a:srgbClr val="010202"/>
                </a:solidFill>
                <a:latin typeface="Times New Roman"/>
                <a:cs typeface="Times New Roman"/>
              </a:rPr>
              <a:t>battery </a:t>
            </a:r>
            <a:r>
              <a:rPr sz="4400" spc="133" dirty="0">
                <a:solidFill>
                  <a:srgbClr val="010202"/>
                </a:solidFill>
                <a:latin typeface="Times New Roman"/>
                <a:cs typeface="Times New Roman"/>
              </a:rPr>
              <a:t>takes </a:t>
            </a:r>
            <a:r>
              <a:rPr sz="4400" spc="138" dirty="0">
                <a:solidFill>
                  <a:srgbClr val="010202"/>
                </a:solidFill>
                <a:latin typeface="Times New Roman"/>
                <a:cs typeface="Times New Roman"/>
              </a:rPr>
              <a:t>60 </a:t>
            </a:r>
            <a:r>
              <a:rPr sz="4400" spc="182" dirty="0">
                <a:solidFill>
                  <a:srgbClr val="010202"/>
                </a:solidFill>
                <a:latin typeface="Times New Roman"/>
                <a:cs typeface="Times New Roman"/>
              </a:rPr>
              <a:t>minutes </a:t>
            </a:r>
            <a:r>
              <a:rPr sz="4400" spc="146" dirty="0">
                <a:solidFill>
                  <a:srgbClr val="010202"/>
                </a:solidFill>
                <a:latin typeface="Times New Roman"/>
                <a:cs typeface="Times New Roman"/>
              </a:rPr>
              <a:t>to  </a:t>
            </a:r>
            <a:r>
              <a:rPr sz="4400" spc="30" dirty="0">
                <a:solidFill>
                  <a:srgbClr val="010202"/>
                </a:solidFill>
                <a:latin typeface="Times New Roman"/>
                <a:cs typeface="Times New Roman"/>
              </a:rPr>
              <a:t>fully </a:t>
            </a:r>
            <a:r>
              <a:rPr sz="4400" spc="158" dirty="0">
                <a:solidFill>
                  <a:srgbClr val="010202"/>
                </a:solidFill>
                <a:latin typeface="Times New Roman"/>
                <a:cs typeface="Times New Roman"/>
              </a:rPr>
              <a:t>charge </a:t>
            </a:r>
            <a:r>
              <a:rPr sz="4400" spc="200" dirty="0">
                <a:solidFill>
                  <a:srgbClr val="010202"/>
                </a:solidFill>
                <a:latin typeface="Times New Roman"/>
                <a:cs typeface="Times New Roman"/>
              </a:rPr>
              <a:t>and </a:t>
            </a:r>
            <a:r>
              <a:rPr sz="4400" spc="-18" dirty="0">
                <a:solidFill>
                  <a:srgbClr val="010202"/>
                </a:solidFill>
                <a:latin typeface="Times New Roman"/>
                <a:cs typeface="Times New Roman"/>
              </a:rPr>
              <a:t>will </a:t>
            </a:r>
            <a:r>
              <a:rPr sz="4400" spc="109" dirty="0">
                <a:solidFill>
                  <a:srgbClr val="010202"/>
                </a:solidFill>
                <a:latin typeface="Times New Roman"/>
                <a:cs typeface="Times New Roman"/>
              </a:rPr>
              <a:t>last </a:t>
            </a:r>
            <a:r>
              <a:rPr sz="4400" spc="30" dirty="0">
                <a:solidFill>
                  <a:srgbClr val="010202"/>
                </a:solidFill>
                <a:latin typeface="Times New Roman"/>
                <a:cs typeface="Times New Roman"/>
              </a:rPr>
              <a:t>for </a:t>
            </a:r>
            <a:r>
              <a:rPr sz="4400" spc="-164" dirty="0">
                <a:solidFill>
                  <a:srgbClr val="010202"/>
                </a:solidFill>
                <a:latin typeface="Times New Roman"/>
                <a:cs typeface="Times New Roman"/>
              </a:rPr>
              <a:t>5-7  </a:t>
            </a:r>
            <a:r>
              <a:rPr sz="4400" spc="42" dirty="0">
                <a:solidFill>
                  <a:srgbClr val="010202"/>
                </a:solidFill>
                <a:latin typeface="Times New Roman"/>
                <a:cs typeface="Times New Roman"/>
              </a:rPr>
              <a:t>days. </a:t>
            </a:r>
            <a:r>
              <a:rPr sz="4400" spc="55" dirty="0">
                <a:solidFill>
                  <a:srgbClr val="010202"/>
                </a:solidFill>
                <a:latin typeface="Times New Roman"/>
                <a:cs typeface="Times New Roman"/>
              </a:rPr>
              <a:t>Also </a:t>
            </a:r>
            <a:r>
              <a:rPr sz="4400" spc="164" dirty="0">
                <a:solidFill>
                  <a:srgbClr val="010202"/>
                </a:solidFill>
                <a:latin typeface="Times New Roman"/>
                <a:cs typeface="Times New Roman"/>
              </a:rPr>
              <a:t>has </a:t>
            </a:r>
            <a:r>
              <a:rPr sz="4400" spc="30" dirty="0">
                <a:solidFill>
                  <a:srgbClr val="010202"/>
                </a:solidFill>
                <a:latin typeface="Times New Roman"/>
                <a:cs typeface="Times New Roman"/>
              </a:rPr>
              <a:t>wire-free</a:t>
            </a:r>
            <a:r>
              <a:rPr sz="4400" spc="-431" dirty="0">
                <a:solidFill>
                  <a:srgbClr val="010202"/>
                </a:solidFill>
                <a:latin typeface="Times New Roman"/>
                <a:cs typeface="Times New Roman"/>
              </a:rPr>
              <a:t> </a:t>
            </a:r>
            <a:r>
              <a:rPr sz="4400" spc="97" dirty="0">
                <a:solidFill>
                  <a:srgbClr val="010202"/>
                </a:solidFill>
                <a:latin typeface="Times New Roman"/>
                <a:cs typeface="Times New Roman"/>
              </a:rPr>
              <a:t>charging.</a:t>
            </a:r>
            <a:endParaRPr sz="4400" dirty="0">
              <a:latin typeface="Times New Roman"/>
              <a:cs typeface="Times New Roman"/>
            </a:endParaRPr>
          </a:p>
        </p:txBody>
      </p:sp>
    </p:spTree>
    <p:extLst>
      <p:ext uri="{BB962C8B-B14F-4D97-AF65-F5344CB8AC3E}">
        <p14:creationId xmlns:p14="http://schemas.microsoft.com/office/powerpoint/2010/main" val="41331247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spc="758" dirty="0"/>
              <a:t>Smart </a:t>
            </a:r>
            <a:r>
              <a:rPr lang="en-PH" sz="9600" spc="496" dirty="0"/>
              <a:t>Tooth</a:t>
            </a:r>
            <a:r>
              <a:rPr lang="en-PH" sz="9600" spc="-1310" dirty="0"/>
              <a:t> </a:t>
            </a:r>
            <a:r>
              <a:rPr lang="en-PH" sz="9600" spc="564" dirty="0"/>
              <a:t>Brush</a:t>
            </a:r>
            <a:endParaRPr lang="en-PH" sz="9600" dirty="0"/>
          </a:p>
        </p:txBody>
      </p:sp>
      <p:sp>
        <p:nvSpPr>
          <p:cNvPr id="19" name="object 2"/>
          <p:cNvSpPr/>
          <p:nvPr/>
        </p:nvSpPr>
        <p:spPr>
          <a:xfrm>
            <a:off x="727682" y="2373809"/>
            <a:ext cx="23079969" cy="10538732"/>
          </a:xfrm>
          <a:prstGeom prst="rect">
            <a:avLst/>
          </a:prstGeom>
          <a:blipFill>
            <a:blip r:embed="rId2" cstate="print"/>
            <a:stretch>
              <a:fillRect/>
            </a:stretch>
          </a:blipFill>
        </p:spPr>
        <p:txBody>
          <a:bodyPr wrap="square" lIns="0" tIns="0" rIns="0" bIns="0" rtlCol="0"/>
          <a:lstStyle/>
          <a:p>
            <a:endParaRPr sz="3638"/>
          </a:p>
        </p:txBody>
      </p:sp>
      <p:sp>
        <p:nvSpPr>
          <p:cNvPr id="23" name="object 4"/>
          <p:cNvSpPr txBox="1"/>
          <p:nvPr/>
        </p:nvSpPr>
        <p:spPr>
          <a:xfrm>
            <a:off x="1865431" y="10724726"/>
            <a:ext cx="8241444" cy="475840"/>
          </a:xfrm>
          <a:prstGeom prst="rect">
            <a:avLst/>
          </a:prstGeom>
        </p:spPr>
        <p:txBody>
          <a:bodyPr vert="horz" wrap="square" lIns="0" tIns="18483" rIns="0" bIns="0" rtlCol="0">
            <a:spAutoFit/>
          </a:bodyPr>
          <a:lstStyle/>
          <a:p>
            <a:pPr marL="15403">
              <a:spcBef>
                <a:spcPts val="146"/>
              </a:spcBef>
            </a:pPr>
            <a:r>
              <a:rPr sz="2971" u="heavy" spc="127" dirty="0">
                <a:solidFill>
                  <a:srgbClr val="FFFFFF"/>
                </a:solidFill>
                <a:uFill>
                  <a:solidFill>
                    <a:srgbClr val="FFFFFF"/>
                  </a:solidFill>
                </a:uFill>
                <a:latin typeface="Times New Roman"/>
                <a:cs typeface="Times New Roman"/>
                <a:hlinkClick r:id="rId3"/>
              </a:rPr>
              <a:t>http://www.beamtoothbrush.com/toothbrush/</a:t>
            </a:r>
            <a:endParaRPr sz="2971" dirty="0">
              <a:latin typeface="Times New Roman"/>
              <a:cs typeface="Times New Roman"/>
            </a:endParaRPr>
          </a:p>
        </p:txBody>
      </p:sp>
      <p:sp>
        <p:nvSpPr>
          <p:cNvPr id="24" name="object 5"/>
          <p:cNvSpPr txBox="1"/>
          <p:nvPr/>
        </p:nvSpPr>
        <p:spPr>
          <a:xfrm>
            <a:off x="2045657" y="3816147"/>
            <a:ext cx="8277348" cy="5977998"/>
          </a:xfrm>
          <a:prstGeom prst="rect">
            <a:avLst/>
          </a:prstGeom>
          <a:solidFill>
            <a:srgbClr val="FFFFFF">
              <a:alpha val="64999"/>
            </a:srgbClr>
          </a:solidFill>
        </p:spPr>
        <p:txBody>
          <a:bodyPr vert="horz" wrap="square" lIns="0" tIns="506745" rIns="0" bIns="0" rtlCol="0">
            <a:spAutoFit/>
          </a:bodyPr>
          <a:lstStyle/>
          <a:p>
            <a:pPr marL="639206" marR="1097432" algn="l">
              <a:lnSpc>
                <a:spcPct val="110800"/>
              </a:lnSpc>
              <a:spcBef>
                <a:spcPts val="3990"/>
              </a:spcBef>
            </a:pPr>
            <a:r>
              <a:rPr sz="5400" spc="158" dirty="0">
                <a:solidFill>
                  <a:srgbClr val="010202"/>
                </a:solidFill>
                <a:latin typeface="Times New Roman"/>
                <a:cs typeface="Times New Roman"/>
              </a:rPr>
              <a:t>The </a:t>
            </a:r>
            <a:r>
              <a:rPr sz="5400" spc="85" dirty="0">
                <a:solidFill>
                  <a:srgbClr val="010202"/>
                </a:solidFill>
                <a:latin typeface="Times New Roman"/>
                <a:cs typeface="Times New Roman"/>
              </a:rPr>
              <a:t>Beam </a:t>
            </a:r>
            <a:r>
              <a:rPr sz="5400" spc="97" dirty="0">
                <a:solidFill>
                  <a:srgbClr val="010202"/>
                </a:solidFill>
                <a:latin typeface="Times New Roman"/>
                <a:cs typeface="Times New Roman"/>
              </a:rPr>
              <a:t>Brush </a:t>
            </a:r>
            <a:r>
              <a:rPr sz="5400" spc="85" dirty="0">
                <a:solidFill>
                  <a:srgbClr val="010202"/>
                </a:solidFill>
                <a:latin typeface="Times New Roman"/>
                <a:cs typeface="Times New Roman"/>
              </a:rPr>
              <a:t>is </a:t>
            </a:r>
            <a:r>
              <a:rPr sz="5400" spc="170" dirty="0">
                <a:solidFill>
                  <a:srgbClr val="010202"/>
                </a:solidFill>
                <a:latin typeface="Times New Roman"/>
                <a:cs typeface="Times New Roman"/>
              </a:rPr>
              <a:t>a</a:t>
            </a:r>
            <a:r>
              <a:rPr sz="5400" spc="-649" dirty="0">
                <a:solidFill>
                  <a:srgbClr val="010202"/>
                </a:solidFill>
                <a:latin typeface="Times New Roman"/>
                <a:cs typeface="Times New Roman"/>
              </a:rPr>
              <a:t> </a:t>
            </a:r>
            <a:r>
              <a:rPr sz="5400" spc="164" dirty="0">
                <a:solidFill>
                  <a:srgbClr val="010202"/>
                </a:solidFill>
                <a:latin typeface="Times New Roman"/>
                <a:cs typeface="Times New Roman"/>
              </a:rPr>
              <a:t>connected  toothbrush </a:t>
            </a:r>
            <a:r>
              <a:rPr sz="5400" spc="176" dirty="0">
                <a:solidFill>
                  <a:srgbClr val="010202"/>
                </a:solidFill>
                <a:latin typeface="Times New Roman"/>
                <a:cs typeface="Times New Roman"/>
              </a:rPr>
              <a:t>that </a:t>
            </a:r>
            <a:r>
              <a:rPr sz="5400" spc="188" dirty="0">
                <a:solidFill>
                  <a:srgbClr val="010202"/>
                </a:solidFill>
                <a:latin typeface="Times New Roman"/>
                <a:cs typeface="Times New Roman"/>
              </a:rPr>
              <a:t>engages </a:t>
            </a:r>
            <a:r>
              <a:rPr sz="5400" spc="164" dirty="0">
                <a:solidFill>
                  <a:srgbClr val="010202"/>
                </a:solidFill>
                <a:latin typeface="Times New Roman"/>
                <a:cs typeface="Times New Roman"/>
              </a:rPr>
              <a:t>users  </a:t>
            </a:r>
            <a:r>
              <a:rPr sz="5400" spc="79" dirty="0">
                <a:solidFill>
                  <a:srgbClr val="010202"/>
                </a:solidFill>
                <a:latin typeface="Times New Roman"/>
                <a:cs typeface="Times New Roman"/>
              </a:rPr>
              <a:t>with </a:t>
            </a:r>
            <a:r>
              <a:rPr sz="5400" spc="133" dirty="0">
                <a:solidFill>
                  <a:srgbClr val="010202"/>
                </a:solidFill>
                <a:latin typeface="Times New Roman"/>
                <a:cs typeface="Times New Roman"/>
              </a:rPr>
              <a:t>their </a:t>
            </a:r>
            <a:r>
              <a:rPr sz="5400" spc="85" dirty="0">
                <a:solidFill>
                  <a:srgbClr val="010202"/>
                </a:solidFill>
                <a:latin typeface="Times New Roman"/>
                <a:cs typeface="Times New Roman"/>
              </a:rPr>
              <a:t>daily </a:t>
            </a:r>
            <a:r>
              <a:rPr sz="5400" spc="138" dirty="0">
                <a:solidFill>
                  <a:srgbClr val="010202"/>
                </a:solidFill>
                <a:latin typeface="Times New Roman"/>
                <a:cs typeface="Times New Roman"/>
              </a:rPr>
              <a:t>hygiene</a:t>
            </a:r>
            <a:r>
              <a:rPr sz="5400" spc="-473" dirty="0">
                <a:solidFill>
                  <a:srgbClr val="010202"/>
                </a:solidFill>
                <a:latin typeface="Times New Roman"/>
                <a:cs typeface="Times New Roman"/>
              </a:rPr>
              <a:t> </a:t>
            </a:r>
            <a:r>
              <a:rPr sz="5400" spc="85" dirty="0">
                <a:solidFill>
                  <a:srgbClr val="010202"/>
                </a:solidFill>
                <a:latin typeface="Times New Roman"/>
                <a:cs typeface="Times New Roman"/>
              </a:rPr>
              <a:t>routine.</a:t>
            </a:r>
            <a:endParaRPr sz="5400" dirty="0">
              <a:latin typeface="Times New Roman"/>
              <a:cs typeface="Times New Roman"/>
            </a:endParaRPr>
          </a:p>
        </p:txBody>
      </p:sp>
    </p:spTree>
    <p:extLst>
      <p:ext uri="{BB962C8B-B14F-4D97-AF65-F5344CB8AC3E}">
        <p14:creationId xmlns:p14="http://schemas.microsoft.com/office/powerpoint/2010/main" val="22804859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spc="758" dirty="0">
                <a:solidFill>
                  <a:srgbClr val="002060"/>
                </a:solidFill>
              </a:rPr>
              <a:t>Smart </a:t>
            </a:r>
            <a:r>
              <a:rPr lang="en-PH" sz="9600" spc="364" dirty="0">
                <a:solidFill>
                  <a:srgbClr val="002060"/>
                </a:solidFill>
              </a:rPr>
              <a:t>Egg</a:t>
            </a:r>
            <a:r>
              <a:rPr lang="en-PH" sz="9600" spc="-1346" dirty="0">
                <a:solidFill>
                  <a:srgbClr val="002060"/>
                </a:solidFill>
              </a:rPr>
              <a:t> </a:t>
            </a:r>
            <a:r>
              <a:rPr lang="en-PH" sz="9600" spc="406" dirty="0" smtClean="0">
                <a:solidFill>
                  <a:srgbClr val="002060"/>
                </a:solidFill>
              </a:rPr>
              <a:t>Tray</a:t>
            </a:r>
            <a:endParaRPr lang="en-PH" sz="9600" dirty="0">
              <a:solidFill>
                <a:srgbClr val="002060"/>
              </a:solidFill>
            </a:endParaRPr>
          </a:p>
        </p:txBody>
      </p:sp>
      <p:sp>
        <p:nvSpPr>
          <p:cNvPr id="14" name="object 2"/>
          <p:cNvSpPr/>
          <p:nvPr/>
        </p:nvSpPr>
        <p:spPr>
          <a:xfrm>
            <a:off x="1213657" y="2462169"/>
            <a:ext cx="22028728" cy="10593838"/>
          </a:xfrm>
          <a:prstGeom prst="rect">
            <a:avLst/>
          </a:prstGeom>
          <a:blipFill>
            <a:blip r:embed="rId2" cstate="print"/>
            <a:stretch>
              <a:fillRect/>
            </a:stretch>
          </a:blipFill>
        </p:spPr>
        <p:txBody>
          <a:bodyPr wrap="square" lIns="0" tIns="0" rIns="0" bIns="0" rtlCol="0"/>
          <a:lstStyle/>
          <a:p>
            <a:endParaRPr sz="3638"/>
          </a:p>
        </p:txBody>
      </p:sp>
      <p:sp>
        <p:nvSpPr>
          <p:cNvPr id="17" name="object 4"/>
          <p:cNvSpPr txBox="1"/>
          <p:nvPr/>
        </p:nvSpPr>
        <p:spPr>
          <a:xfrm>
            <a:off x="2529020" y="3326966"/>
            <a:ext cx="8277348" cy="6900430"/>
          </a:xfrm>
          <a:prstGeom prst="rect">
            <a:avLst/>
          </a:prstGeom>
          <a:solidFill>
            <a:srgbClr val="FFFFFF">
              <a:alpha val="64999"/>
            </a:srgbClr>
          </a:solidFill>
        </p:spPr>
        <p:txBody>
          <a:bodyPr vert="horz" wrap="square" lIns="0" tIns="506745" rIns="0" bIns="0" rtlCol="0">
            <a:spAutoFit/>
          </a:bodyPr>
          <a:lstStyle/>
          <a:p>
            <a:pPr marL="639206" marR="627654" algn="l">
              <a:lnSpc>
                <a:spcPct val="110800"/>
              </a:lnSpc>
              <a:spcBef>
                <a:spcPts val="3990"/>
              </a:spcBef>
            </a:pPr>
            <a:r>
              <a:rPr sz="5400" spc="109" dirty="0">
                <a:solidFill>
                  <a:srgbClr val="010202"/>
                </a:solidFill>
                <a:latin typeface="Times New Roman"/>
                <a:cs typeface="Times New Roman"/>
              </a:rPr>
              <a:t>Egg </a:t>
            </a:r>
            <a:r>
              <a:rPr sz="5400" spc="133" dirty="0">
                <a:solidFill>
                  <a:srgbClr val="010202"/>
                </a:solidFill>
                <a:latin typeface="Times New Roman"/>
                <a:cs typeface="Times New Roman"/>
              </a:rPr>
              <a:t>Minder </a:t>
            </a:r>
            <a:r>
              <a:rPr sz="5400" spc="138" dirty="0">
                <a:solidFill>
                  <a:srgbClr val="010202"/>
                </a:solidFill>
                <a:latin typeface="Times New Roman"/>
                <a:cs typeface="Times New Roman"/>
              </a:rPr>
              <a:t>syncs </a:t>
            </a:r>
            <a:r>
              <a:rPr sz="5400" spc="79" dirty="0">
                <a:solidFill>
                  <a:srgbClr val="010202"/>
                </a:solidFill>
                <a:latin typeface="Times New Roman"/>
                <a:cs typeface="Times New Roman"/>
              </a:rPr>
              <a:t>with </a:t>
            </a:r>
            <a:r>
              <a:rPr sz="5400" spc="91" dirty="0">
                <a:solidFill>
                  <a:srgbClr val="010202"/>
                </a:solidFill>
                <a:latin typeface="Times New Roman"/>
                <a:cs typeface="Times New Roman"/>
              </a:rPr>
              <a:t>your  </a:t>
            </a:r>
            <a:r>
              <a:rPr sz="5400" spc="176" dirty="0">
                <a:solidFill>
                  <a:srgbClr val="010202"/>
                </a:solidFill>
                <a:latin typeface="Times New Roman"/>
                <a:cs typeface="Times New Roman"/>
              </a:rPr>
              <a:t>smartphone </a:t>
            </a:r>
            <a:r>
              <a:rPr sz="5400" spc="138" dirty="0">
                <a:solidFill>
                  <a:srgbClr val="010202"/>
                </a:solidFill>
                <a:latin typeface="Times New Roman"/>
                <a:cs typeface="Times New Roman"/>
              </a:rPr>
              <a:t>to </a:t>
            </a:r>
            <a:r>
              <a:rPr sz="5400" spc="79" dirty="0">
                <a:solidFill>
                  <a:srgbClr val="010202"/>
                </a:solidFill>
                <a:latin typeface="Times New Roman"/>
                <a:cs typeface="Times New Roman"/>
              </a:rPr>
              <a:t>tell you </a:t>
            </a:r>
            <a:r>
              <a:rPr sz="5400" spc="55" dirty="0">
                <a:solidFill>
                  <a:srgbClr val="010202"/>
                </a:solidFill>
                <a:latin typeface="Times New Roman"/>
                <a:cs typeface="Times New Roman"/>
              </a:rPr>
              <a:t>how </a:t>
            </a:r>
            <a:r>
              <a:rPr sz="5400" spc="158" dirty="0">
                <a:solidFill>
                  <a:srgbClr val="010202"/>
                </a:solidFill>
                <a:latin typeface="Times New Roman"/>
                <a:cs typeface="Times New Roman"/>
              </a:rPr>
              <a:t>many  </a:t>
            </a:r>
            <a:r>
              <a:rPr sz="5400" spc="176" dirty="0">
                <a:solidFill>
                  <a:srgbClr val="010202"/>
                </a:solidFill>
                <a:latin typeface="Times New Roman"/>
                <a:cs typeface="Times New Roman"/>
              </a:rPr>
              <a:t>eggs </a:t>
            </a:r>
            <a:r>
              <a:rPr sz="5400" spc="-24" dirty="0">
                <a:solidFill>
                  <a:srgbClr val="010202"/>
                </a:solidFill>
                <a:latin typeface="Times New Roman"/>
                <a:cs typeface="Times New Roman"/>
              </a:rPr>
              <a:t>you’ve </a:t>
            </a:r>
            <a:r>
              <a:rPr sz="5400" spc="176" dirty="0">
                <a:solidFill>
                  <a:srgbClr val="010202"/>
                </a:solidFill>
                <a:latin typeface="Times New Roman"/>
                <a:cs typeface="Times New Roman"/>
              </a:rPr>
              <a:t>got at </a:t>
            </a:r>
            <a:r>
              <a:rPr sz="5400" spc="164" dirty="0">
                <a:solidFill>
                  <a:srgbClr val="010202"/>
                </a:solidFill>
                <a:latin typeface="Times New Roman"/>
                <a:cs typeface="Times New Roman"/>
              </a:rPr>
              <a:t>home </a:t>
            </a:r>
            <a:r>
              <a:rPr sz="5400" spc="152" dirty="0">
                <a:solidFill>
                  <a:srgbClr val="010202"/>
                </a:solidFill>
                <a:latin typeface="Times New Roman"/>
                <a:cs typeface="Times New Roman"/>
              </a:rPr>
              <a:t>(up </a:t>
            </a:r>
            <a:r>
              <a:rPr sz="5400" spc="138" dirty="0">
                <a:solidFill>
                  <a:srgbClr val="010202"/>
                </a:solidFill>
                <a:latin typeface="Times New Roman"/>
                <a:cs typeface="Times New Roman"/>
              </a:rPr>
              <a:t>to </a:t>
            </a:r>
            <a:r>
              <a:rPr sz="5400" spc="-176" dirty="0">
                <a:solidFill>
                  <a:srgbClr val="010202"/>
                </a:solidFill>
                <a:latin typeface="Times New Roman"/>
                <a:cs typeface="Times New Roman"/>
              </a:rPr>
              <a:t>14  </a:t>
            </a:r>
            <a:r>
              <a:rPr sz="5400" spc="138" dirty="0">
                <a:solidFill>
                  <a:srgbClr val="010202"/>
                </a:solidFill>
                <a:latin typeface="Times New Roman"/>
                <a:cs typeface="Times New Roman"/>
              </a:rPr>
              <a:t>eggs)</a:t>
            </a:r>
            <a:r>
              <a:rPr sz="5400" spc="-49" dirty="0">
                <a:solidFill>
                  <a:srgbClr val="010202"/>
                </a:solidFill>
                <a:latin typeface="Times New Roman"/>
                <a:cs typeface="Times New Roman"/>
              </a:rPr>
              <a:t> </a:t>
            </a:r>
            <a:r>
              <a:rPr sz="5400" spc="200" dirty="0">
                <a:solidFill>
                  <a:srgbClr val="010202"/>
                </a:solidFill>
                <a:latin typeface="Times New Roman"/>
                <a:cs typeface="Times New Roman"/>
              </a:rPr>
              <a:t>and</a:t>
            </a:r>
            <a:r>
              <a:rPr sz="5400" spc="-49" dirty="0">
                <a:solidFill>
                  <a:srgbClr val="010202"/>
                </a:solidFill>
                <a:latin typeface="Times New Roman"/>
                <a:cs typeface="Times New Roman"/>
              </a:rPr>
              <a:t> </a:t>
            </a:r>
            <a:r>
              <a:rPr sz="5400" spc="115" dirty="0">
                <a:solidFill>
                  <a:srgbClr val="010202"/>
                </a:solidFill>
                <a:latin typeface="Times New Roman"/>
                <a:cs typeface="Times New Roman"/>
              </a:rPr>
              <a:t>when</a:t>
            </a:r>
            <a:r>
              <a:rPr sz="5400" spc="-49" dirty="0">
                <a:solidFill>
                  <a:srgbClr val="010202"/>
                </a:solidFill>
                <a:latin typeface="Times New Roman"/>
                <a:cs typeface="Times New Roman"/>
              </a:rPr>
              <a:t> </a:t>
            </a:r>
            <a:r>
              <a:rPr sz="5400" spc="36" dirty="0">
                <a:solidFill>
                  <a:srgbClr val="010202"/>
                </a:solidFill>
                <a:latin typeface="Times New Roman"/>
                <a:cs typeface="Times New Roman"/>
              </a:rPr>
              <a:t>they’re</a:t>
            </a:r>
            <a:r>
              <a:rPr sz="5400" spc="-42" dirty="0">
                <a:solidFill>
                  <a:srgbClr val="010202"/>
                </a:solidFill>
                <a:latin typeface="Times New Roman"/>
                <a:cs typeface="Times New Roman"/>
              </a:rPr>
              <a:t> </a:t>
            </a:r>
            <a:r>
              <a:rPr sz="5400" spc="170" dirty="0">
                <a:solidFill>
                  <a:srgbClr val="010202"/>
                </a:solidFill>
                <a:latin typeface="Times New Roman"/>
                <a:cs typeface="Times New Roman"/>
              </a:rPr>
              <a:t>going</a:t>
            </a:r>
            <a:r>
              <a:rPr sz="5400" spc="-49" dirty="0">
                <a:solidFill>
                  <a:srgbClr val="010202"/>
                </a:solidFill>
                <a:latin typeface="Times New Roman"/>
                <a:cs typeface="Times New Roman"/>
              </a:rPr>
              <a:t> </a:t>
            </a:r>
            <a:r>
              <a:rPr sz="5400" spc="73" dirty="0">
                <a:solidFill>
                  <a:srgbClr val="010202"/>
                </a:solidFill>
                <a:latin typeface="Times New Roman"/>
                <a:cs typeface="Times New Roman"/>
              </a:rPr>
              <a:t>bad.</a:t>
            </a:r>
            <a:endParaRPr sz="5400" dirty="0">
              <a:latin typeface="Times New Roman"/>
              <a:cs typeface="Times New Roman"/>
            </a:endParaRPr>
          </a:p>
        </p:txBody>
      </p:sp>
      <p:sp>
        <p:nvSpPr>
          <p:cNvPr id="18" name="object 5"/>
          <p:cNvSpPr txBox="1"/>
          <p:nvPr/>
        </p:nvSpPr>
        <p:spPr>
          <a:xfrm>
            <a:off x="2529020" y="10786297"/>
            <a:ext cx="7130369" cy="475840"/>
          </a:xfrm>
          <a:prstGeom prst="rect">
            <a:avLst/>
          </a:prstGeom>
        </p:spPr>
        <p:txBody>
          <a:bodyPr vert="horz" wrap="square" lIns="0" tIns="18483" rIns="0" bIns="0" rtlCol="0">
            <a:spAutoFit/>
          </a:bodyPr>
          <a:lstStyle/>
          <a:p>
            <a:pPr marL="15403">
              <a:spcBef>
                <a:spcPts val="146"/>
              </a:spcBef>
            </a:pPr>
            <a:r>
              <a:rPr sz="2971" u="heavy" spc="79" dirty="0">
                <a:solidFill>
                  <a:srgbClr val="010202"/>
                </a:solidFill>
                <a:uFill>
                  <a:solidFill>
                    <a:srgbClr val="010202"/>
                  </a:solidFill>
                </a:uFill>
                <a:latin typeface="Times New Roman"/>
                <a:cs typeface="Times New Roman"/>
                <a:hlinkClick r:id="rId3"/>
              </a:rPr>
              <a:t>http://www.quirky.com/shop/619</a:t>
            </a:r>
            <a:endParaRPr sz="2971" dirty="0">
              <a:latin typeface="Times New Roman"/>
              <a:cs typeface="Times New Roman"/>
            </a:endParaRPr>
          </a:p>
        </p:txBody>
      </p:sp>
    </p:spTree>
    <p:extLst>
      <p:ext uri="{BB962C8B-B14F-4D97-AF65-F5344CB8AC3E}">
        <p14:creationId xmlns:p14="http://schemas.microsoft.com/office/powerpoint/2010/main" val="355722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Rectangle"/>
          <p:cNvSpPr/>
          <p:nvPr/>
        </p:nvSpPr>
        <p:spPr>
          <a:xfrm>
            <a:off x="-310" y="13056007"/>
            <a:ext cx="24666808" cy="693337"/>
          </a:xfrm>
          <a:prstGeom prst="rect">
            <a:avLst/>
          </a:prstGeom>
          <a:solidFill>
            <a:srgbClr val="9597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33369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r>
              <a:rPr lang="en-PH" b="0" dirty="0" err="1"/>
              <a:t>IoT</a:t>
            </a:r>
            <a:r>
              <a:rPr lang="en-PH" b="0" dirty="0"/>
              <a:t> business opportunities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883" y="3178688"/>
            <a:ext cx="13242175" cy="8259807"/>
          </a:xfrm>
          <a:prstGeom prst="rect">
            <a:avLst/>
          </a:prstGeom>
        </p:spPr>
      </p:pic>
    </p:spTree>
    <p:extLst>
      <p:ext uri="{BB962C8B-B14F-4D97-AF65-F5344CB8AC3E}">
        <p14:creationId xmlns:p14="http://schemas.microsoft.com/office/powerpoint/2010/main" val="19113227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dirty="0" err="1">
                <a:solidFill>
                  <a:srgbClr val="002060"/>
                </a:solidFill>
              </a:rPr>
              <a:t>IoT</a:t>
            </a:r>
            <a:r>
              <a:rPr lang="en-PH" sz="9600" dirty="0">
                <a:solidFill>
                  <a:srgbClr val="002060"/>
                </a:solidFill>
              </a:rPr>
              <a:t> − Advantages</a:t>
            </a:r>
          </a:p>
        </p:txBody>
      </p:sp>
      <p:sp>
        <p:nvSpPr>
          <p:cNvPr id="16" name="Content Placeholder 2"/>
          <p:cNvSpPr txBox="1">
            <a:spLocks/>
          </p:cNvSpPr>
          <p:nvPr/>
        </p:nvSpPr>
        <p:spPr>
          <a:xfrm>
            <a:off x="1384301" y="3521474"/>
            <a:ext cx="10885284" cy="4724751"/>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PH" sz="4400" b="1" dirty="0" smtClean="0"/>
              <a:t>Improved Customer Engagement – </a:t>
            </a:r>
            <a:r>
              <a:rPr lang="en-PH" sz="4400" dirty="0" smtClean="0"/>
              <a:t>Current analytics suffer from blind-spots and significant flaws in accuracy; and as noted, engagement remains passive. </a:t>
            </a:r>
            <a:r>
              <a:rPr lang="en-PH" sz="4400" dirty="0" err="1" smtClean="0"/>
              <a:t>IoT</a:t>
            </a:r>
            <a:r>
              <a:rPr lang="en-PH" sz="4400" dirty="0" smtClean="0"/>
              <a:t> completely transforms this to achieve richer and more effective engagement with audiences.</a:t>
            </a:r>
            <a:endParaRPr lang="en-PH" sz="4400"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3945" y="3629181"/>
            <a:ext cx="11476008" cy="8116344"/>
          </a:xfrm>
          <a:prstGeom prst="rect">
            <a:avLst/>
          </a:prstGeom>
        </p:spPr>
      </p:pic>
    </p:spTree>
    <p:extLst>
      <p:ext uri="{BB962C8B-B14F-4D97-AF65-F5344CB8AC3E}">
        <p14:creationId xmlns:p14="http://schemas.microsoft.com/office/powerpoint/2010/main" val="28234371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dirty="0" err="1">
                <a:solidFill>
                  <a:srgbClr val="002060"/>
                </a:solidFill>
              </a:rPr>
              <a:t>IoT</a:t>
            </a:r>
            <a:r>
              <a:rPr lang="en-PH" sz="9600" dirty="0">
                <a:solidFill>
                  <a:srgbClr val="002060"/>
                </a:solidFill>
              </a:rPr>
              <a:t> − Advantages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81" y="3199532"/>
            <a:ext cx="11295085" cy="7939521"/>
          </a:xfrm>
          <a:prstGeom prst="rect">
            <a:avLst/>
          </a:prstGeom>
        </p:spPr>
      </p:pic>
      <p:sp>
        <p:nvSpPr>
          <p:cNvPr id="14" name="Content Placeholder 2"/>
          <p:cNvSpPr txBox="1">
            <a:spLocks/>
          </p:cNvSpPr>
          <p:nvPr/>
        </p:nvSpPr>
        <p:spPr>
          <a:xfrm>
            <a:off x="13537508" y="3521475"/>
            <a:ext cx="8153400" cy="4165878"/>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None/>
            </a:pPr>
            <a:r>
              <a:rPr lang="en-PH" sz="4400" b="1" dirty="0" smtClean="0"/>
              <a:t>Technology Optimization – </a:t>
            </a:r>
            <a:r>
              <a:rPr lang="en-PH" sz="4400" dirty="0" smtClean="0"/>
              <a:t>The same technologies and data which improve the customer experience also improve device use, and aid in more potent improvements to technology. </a:t>
            </a:r>
            <a:r>
              <a:rPr lang="en-PH" sz="4400" dirty="0" err="1" smtClean="0"/>
              <a:t>IoT</a:t>
            </a:r>
            <a:r>
              <a:rPr lang="en-PH" sz="4400" dirty="0" smtClean="0"/>
              <a:t> unlocks a world of critical functional and field data.</a:t>
            </a:r>
            <a:endParaRPr lang="en-PH" sz="4400" dirty="0"/>
          </a:p>
        </p:txBody>
      </p:sp>
    </p:spTree>
    <p:extLst>
      <p:ext uri="{BB962C8B-B14F-4D97-AF65-F5344CB8AC3E}">
        <p14:creationId xmlns:p14="http://schemas.microsoft.com/office/powerpoint/2010/main" val="28135379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dirty="0" err="1">
                <a:solidFill>
                  <a:srgbClr val="002060"/>
                </a:solidFill>
              </a:rPr>
              <a:t>IoT</a:t>
            </a:r>
            <a:r>
              <a:rPr lang="en-PH" sz="9600" dirty="0">
                <a:solidFill>
                  <a:srgbClr val="002060"/>
                </a:solidFill>
              </a:rPr>
              <a:t> − Advantages</a:t>
            </a:r>
          </a:p>
        </p:txBody>
      </p:sp>
      <p:sp>
        <p:nvSpPr>
          <p:cNvPr id="16" name="Content Placeholder 2"/>
          <p:cNvSpPr txBox="1">
            <a:spLocks/>
          </p:cNvSpPr>
          <p:nvPr/>
        </p:nvSpPr>
        <p:spPr>
          <a:xfrm>
            <a:off x="12938990" y="3577387"/>
            <a:ext cx="9073111" cy="2514600"/>
          </a:xfrm>
          <a:prstGeom prst="rect">
            <a:avLst/>
          </a:prstGeom>
        </p:spPr>
        <p:txBody>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PH" sz="4800" b="1" smtClean="0"/>
              <a:t>Reduced Waste – </a:t>
            </a:r>
            <a:r>
              <a:rPr lang="en-PH" sz="4800" smtClean="0"/>
              <a:t>IoT makes areas of improvement clear. Current analytics give us superficial insight, but IoT provides real-world information leading to more effective management of resources.</a:t>
            </a:r>
            <a:endParaRPr lang="en-PH" sz="48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896" y="3235287"/>
            <a:ext cx="10965190" cy="8020145"/>
          </a:xfrm>
          <a:prstGeom prst="rect">
            <a:avLst/>
          </a:prstGeom>
        </p:spPr>
      </p:pic>
    </p:spTree>
    <p:extLst>
      <p:ext uri="{BB962C8B-B14F-4D97-AF65-F5344CB8AC3E}">
        <p14:creationId xmlns:p14="http://schemas.microsoft.com/office/powerpoint/2010/main" val="2552163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dirty="0" err="1">
                <a:solidFill>
                  <a:srgbClr val="002060"/>
                </a:solidFill>
              </a:rPr>
              <a:t>IoT</a:t>
            </a:r>
            <a:r>
              <a:rPr lang="en-PH" sz="9600" dirty="0">
                <a:solidFill>
                  <a:srgbClr val="002060"/>
                </a:solidFill>
              </a:rPr>
              <a:t> − Advantages</a:t>
            </a:r>
          </a:p>
        </p:txBody>
      </p:sp>
      <p:sp>
        <p:nvSpPr>
          <p:cNvPr id="9" name="Content Placeholder 2"/>
          <p:cNvSpPr txBox="1">
            <a:spLocks/>
          </p:cNvSpPr>
          <p:nvPr/>
        </p:nvSpPr>
        <p:spPr>
          <a:xfrm>
            <a:off x="13416741" y="3705225"/>
            <a:ext cx="8379229" cy="4165878"/>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PH" sz="4400" b="1" dirty="0" smtClean="0"/>
              <a:t>Enhanced Data Collection – </a:t>
            </a:r>
            <a:r>
              <a:rPr lang="en-PH" sz="4400" dirty="0" smtClean="0"/>
              <a:t>Modern data collection suffers from its limitations and its design for passive use. </a:t>
            </a:r>
            <a:r>
              <a:rPr lang="en-PH" sz="4400" dirty="0" err="1" smtClean="0"/>
              <a:t>IoT</a:t>
            </a:r>
            <a:r>
              <a:rPr lang="en-PH" sz="4400" dirty="0" smtClean="0"/>
              <a:t> breaks it out of those spaces, and places it exactly where humans really want to go to analyze our world. It allows an accurate picture of everything.</a:t>
            </a:r>
            <a:endParaRPr lang="en-PH" sz="44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049" y="3183190"/>
            <a:ext cx="10800543" cy="7647709"/>
          </a:xfrm>
          <a:prstGeom prst="rect">
            <a:avLst/>
          </a:prstGeom>
        </p:spPr>
      </p:pic>
    </p:spTree>
    <p:extLst>
      <p:ext uri="{BB962C8B-B14F-4D97-AF65-F5344CB8AC3E}">
        <p14:creationId xmlns:p14="http://schemas.microsoft.com/office/powerpoint/2010/main" val="2787997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B3C9"/>
        </a:solidFill>
        <a:effectLst/>
      </p:bgPr>
    </p:bg>
    <p:spTree>
      <p:nvGrpSpPr>
        <p:cNvPr id="1" name=""/>
        <p:cNvGrpSpPr/>
        <p:nvPr/>
      </p:nvGrpSpPr>
      <p:grpSpPr>
        <a:xfrm>
          <a:off x="0" y="0"/>
          <a:ext cx="0" cy="0"/>
          <a:chOff x="0" y="0"/>
          <a:chExt cx="0" cy="0"/>
        </a:xfrm>
      </p:grpSpPr>
      <p:sp>
        <p:nvSpPr>
          <p:cNvPr id="10" name="Rectangle"/>
          <p:cNvSpPr/>
          <p:nvPr/>
        </p:nvSpPr>
        <p:spPr>
          <a:xfrm>
            <a:off x="-175195" y="-79405"/>
            <a:ext cx="24825895"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310" y="1937862"/>
            <a:ext cx="24651010" cy="368820"/>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Rectangle"/>
          <p:cNvSpPr/>
          <p:nvPr/>
        </p:nvSpPr>
        <p:spPr>
          <a:xfrm>
            <a:off x="-310" y="13056008"/>
            <a:ext cx="24651010" cy="693336"/>
          </a:xfrm>
          <a:prstGeom prst="rect">
            <a:avLst/>
          </a:prstGeom>
          <a:solidFill>
            <a:srgbClr val="9597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 name="Rectangle 16"/>
          <p:cNvSpPr/>
          <p:nvPr/>
        </p:nvSpPr>
        <p:spPr>
          <a:xfrm>
            <a:off x="2028304" y="8736957"/>
            <a:ext cx="20066925" cy="4247317"/>
          </a:xfrm>
          <a:prstGeom prst="rect">
            <a:avLst/>
          </a:prstGeom>
          <a:solidFill>
            <a:schemeClr val="tx2">
              <a:lumMod val="75000"/>
            </a:schemeClr>
          </a:solidFill>
        </p:spPr>
        <p:txBody>
          <a:bodyPr wrap="square">
            <a:spAutoFit/>
          </a:bodyPr>
          <a:lstStyle/>
          <a:p>
            <a:pPr algn="l"/>
            <a:r>
              <a:rPr lang="en-US" sz="5400" dirty="0">
                <a:solidFill>
                  <a:schemeClr val="bg1"/>
                </a:solidFill>
              </a:rPr>
              <a:t>According to the Word Economic Forum ” We stand on the brink of a technological revolution that will fundamentally alter the way we live, work, and relate to one another. In its scale, scope, and complexity, the transformation will be unlike anything humankind has experienced before”</a:t>
            </a:r>
          </a:p>
        </p:txBody>
      </p:sp>
      <p:pic>
        <p:nvPicPr>
          <p:cNvPr id="18" name="Picture 17"/>
          <p:cNvPicPr>
            <a:picLocks noChangeAspect="1"/>
          </p:cNvPicPr>
          <p:nvPr/>
        </p:nvPicPr>
        <p:blipFill>
          <a:blip r:embed="rId2"/>
          <a:stretch>
            <a:fillRect/>
          </a:stretch>
        </p:blipFill>
        <p:spPr>
          <a:xfrm>
            <a:off x="2028304" y="306869"/>
            <a:ext cx="20066925" cy="8627161"/>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dirty="0" err="1">
                <a:solidFill>
                  <a:srgbClr val="002060"/>
                </a:solidFill>
              </a:rPr>
              <a:t>IoT</a:t>
            </a:r>
            <a:r>
              <a:rPr lang="en-PH" sz="9600" dirty="0">
                <a:solidFill>
                  <a:srgbClr val="002060"/>
                </a:solidFill>
              </a:rPr>
              <a:t> − </a:t>
            </a:r>
            <a:r>
              <a:rPr lang="en-PH" sz="9600" dirty="0" smtClean="0">
                <a:solidFill>
                  <a:srgbClr val="002060"/>
                </a:solidFill>
              </a:rPr>
              <a:t>Disadvantages</a:t>
            </a:r>
            <a:endParaRPr lang="en-PH" sz="9600" dirty="0">
              <a:solidFill>
                <a:srgbClr val="002060"/>
              </a:solidFill>
            </a:endParaRPr>
          </a:p>
        </p:txBody>
      </p:sp>
      <p:sp>
        <p:nvSpPr>
          <p:cNvPr id="16" name="Content Placeholder 2"/>
          <p:cNvSpPr txBox="1">
            <a:spLocks/>
          </p:cNvSpPr>
          <p:nvPr/>
        </p:nvSpPr>
        <p:spPr>
          <a:xfrm>
            <a:off x="1334424" y="3651192"/>
            <a:ext cx="7848600" cy="4165878"/>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PH" sz="4400" b="1" dirty="0" smtClean="0"/>
              <a:t>Security – </a:t>
            </a:r>
            <a:r>
              <a:rPr lang="en-PH" sz="4400" dirty="0" err="1" smtClean="0"/>
              <a:t>IoT</a:t>
            </a:r>
            <a:r>
              <a:rPr lang="en-PH" sz="4400" dirty="0" smtClean="0"/>
              <a:t> creates an ecosystem of constantly connected devices communicating over networks. The system offers little control despite any security measures. This leaves users exposed to various kinds of attackers.</a:t>
            </a:r>
            <a:endParaRPr lang="en-PH" sz="44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5556" y="3409369"/>
            <a:ext cx="10693400" cy="7562850"/>
          </a:xfrm>
          <a:prstGeom prst="rect">
            <a:avLst/>
          </a:prstGeom>
        </p:spPr>
      </p:pic>
    </p:spTree>
    <p:extLst>
      <p:ext uri="{BB962C8B-B14F-4D97-AF65-F5344CB8AC3E}">
        <p14:creationId xmlns:p14="http://schemas.microsoft.com/office/powerpoint/2010/main" val="4157906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dirty="0" err="1">
                <a:solidFill>
                  <a:srgbClr val="002060"/>
                </a:solidFill>
              </a:rPr>
              <a:t>IoT</a:t>
            </a:r>
            <a:r>
              <a:rPr lang="en-PH" sz="9600" dirty="0">
                <a:solidFill>
                  <a:srgbClr val="002060"/>
                </a:solidFill>
              </a:rPr>
              <a:t> − </a:t>
            </a:r>
            <a:r>
              <a:rPr lang="en-PH" sz="9600" dirty="0" smtClean="0">
                <a:solidFill>
                  <a:srgbClr val="002060"/>
                </a:solidFill>
              </a:rPr>
              <a:t>Disadvantages</a:t>
            </a:r>
            <a:endParaRPr lang="en-PH" sz="9600" dirty="0">
              <a:solidFill>
                <a:srgbClr val="002060"/>
              </a:solidFill>
            </a:endParaRPr>
          </a:p>
        </p:txBody>
      </p:sp>
      <p:sp>
        <p:nvSpPr>
          <p:cNvPr id="9" name="Content Placeholder 2"/>
          <p:cNvSpPr txBox="1">
            <a:spLocks/>
          </p:cNvSpPr>
          <p:nvPr/>
        </p:nvSpPr>
        <p:spPr>
          <a:xfrm>
            <a:off x="13416741" y="3581785"/>
            <a:ext cx="8196349" cy="1969770"/>
          </a:xfrm>
          <a:prstGeom prst="rect">
            <a:avLst/>
          </a:prstGeom>
        </p:spPr>
        <p:txBody>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PH" sz="5400" b="1" dirty="0" smtClean="0"/>
              <a:t>Privacy – </a:t>
            </a:r>
            <a:r>
              <a:rPr lang="en-PH" sz="5400" dirty="0" smtClean="0"/>
              <a:t>The sophistication of </a:t>
            </a:r>
            <a:r>
              <a:rPr lang="en-PH" sz="5400" dirty="0" err="1" smtClean="0"/>
              <a:t>IoT</a:t>
            </a:r>
            <a:r>
              <a:rPr lang="en-PH" sz="5400" dirty="0" smtClean="0"/>
              <a:t> provides substantial personal data in extreme detail without the user's active participation.</a:t>
            </a:r>
            <a:endParaRPr lang="en-PH" sz="54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28" y="3360479"/>
            <a:ext cx="10693400" cy="7896225"/>
          </a:xfrm>
          <a:prstGeom prst="rect">
            <a:avLst/>
          </a:prstGeom>
        </p:spPr>
      </p:pic>
    </p:spTree>
    <p:extLst>
      <p:ext uri="{BB962C8B-B14F-4D97-AF65-F5344CB8AC3E}">
        <p14:creationId xmlns:p14="http://schemas.microsoft.com/office/powerpoint/2010/main" val="12766553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dirty="0" err="1">
                <a:solidFill>
                  <a:srgbClr val="002060"/>
                </a:solidFill>
              </a:rPr>
              <a:t>IoT</a:t>
            </a:r>
            <a:r>
              <a:rPr lang="en-PH" sz="9600" dirty="0">
                <a:solidFill>
                  <a:srgbClr val="002060"/>
                </a:solidFill>
              </a:rPr>
              <a:t> − </a:t>
            </a:r>
            <a:r>
              <a:rPr lang="en-PH" sz="9600" dirty="0" smtClean="0">
                <a:solidFill>
                  <a:srgbClr val="002060"/>
                </a:solidFill>
              </a:rPr>
              <a:t>Disadvantages</a:t>
            </a:r>
            <a:endParaRPr lang="en-PH" sz="9600" dirty="0">
              <a:solidFill>
                <a:srgbClr val="002060"/>
              </a:solidFill>
            </a:endParaRPr>
          </a:p>
        </p:txBody>
      </p:sp>
      <p:sp>
        <p:nvSpPr>
          <p:cNvPr id="16" name="Content Placeholder 2"/>
          <p:cNvSpPr txBox="1">
            <a:spLocks/>
          </p:cNvSpPr>
          <p:nvPr/>
        </p:nvSpPr>
        <p:spPr>
          <a:xfrm>
            <a:off x="1301173" y="3676449"/>
            <a:ext cx="7924800" cy="2438400"/>
          </a:xfrm>
          <a:prstGeom prst="rect">
            <a:avLst/>
          </a:prstGeom>
        </p:spPr>
        <p:txBody>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PH" sz="4800" b="1" dirty="0" smtClean="0"/>
              <a:t>Complexity – </a:t>
            </a:r>
            <a:r>
              <a:rPr lang="en-PH" sz="4800" dirty="0" smtClean="0"/>
              <a:t>Some find </a:t>
            </a:r>
            <a:r>
              <a:rPr lang="en-PH" sz="4800" dirty="0" err="1" smtClean="0"/>
              <a:t>IoT</a:t>
            </a:r>
            <a:r>
              <a:rPr lang="en-PH" sz="4800" dirty="0" smtClean="0"/>
              <a:t> systems complicated in terms of design, deployment, and maintenance given their use of multiple technologies and a large set of new enabling technologies.</a:t>
            </a:r>
            <a:endParaRPr lang="en-PH" sz="48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313" y="3527166"/>
            <a:ext cx="10693400" cy="7562850"/>
          </a:xfrm>
          <a:prstGeom prst="rect">
            <a:avLst/>
          </a:prstGeom>
        </p:spPr>
      </p:pic>
    </p:spTree>
    <p:extLst>
      <p:ext uri="{BB962C8B-B14F-4D97-AF65-F5344CB8AC3E}">
        <p14:creationId xmlns:p14="http://schemas.microsoft.com/office/powerpoint/2010/main" val="31840419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PH" sz="9600" dirty="0" err="1">
                <a:solidFill>
                  <a:srgbClr val="002060"/>
                </a:solidFill>
              </a:rPr>
              <a:t>IoT</a:t>
            </a:r>
            <a:r>
              <a:rPr lang="en-PH" sz="9600" dirty="0">
                <a:solidFill>
                  <a:srgbClr val="002060"/>
                </a:solidFill>
              </a:rPr>
              <a:t> − </a:t>
            </a:r>
            <a:r>
              <a:rPr lang="en-PH" sz="9600" dirty="0" smtClean="0">
                <a:solidFill>
                  <a:srgbClr val="002060"/>
                </a:solidFill>
              </a:rPr>
              <a:t>Disadvantages</a:t>
            </a:r>
            <a:endParaRPr lang="en-PH" sz="9600" dirty="0">
              <a:solidFill>
                <a:srgbClr val="002060"/>
              </a:solidFill>
            </a:endParaRPr>
          </a:p>
        </p:txBody>
      </p:sp>
      <p:sp>
        <p:nvSpPr>
          <p:cNvPr id="9" name="Content Placeholder 2"/>
          <p:cNvSpPr txBox="1">
            <a:spLocks/>
          </p:cNvSpPr>
          <p:nvPr/>
        </p:nvSpPr>
        <p:spPr>
          <a:xfrm>
            <a:off x="1341351" y="3905929"/>
            <a:ext cx="8229600" cy="4165878"/>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hangingPunct="1"/>
            <a:r>
              <a:rPr lang="en-PH" sz="4400" b="1" dirty="0" smtClean="0"/>
              <a:t>Compliance – </a:t>
            </a:r>
            <a:r>
              <a:rPr lang="en-PH" sz="4400" dirty="0" err="1" smtClean="0"/>
              <a:t>IoT</a:t>
            </a:r>
            <a:r>
              <a:rPr lang="en-PH" sz="4400" dirty="0" smtClean="0"/>
              <a:t>, like any other technology in the realm of business, must comply with regulations. Its complexity makes the issue of compliance seem incredibly challenging when many consider standard software compliance a battle.</a:t>
            </a:r>
            <a:endParaRPr lang="en-PH" sz="44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2058" y="3521475"/>
            <a:ext cx="10693400" cy="7562850"/>
          </a:xfrm>
          <a:prstGeom prst="rect">
            <a:avLst/>
          </a:prstGeom>
        </p:spPr>
      </p:pic>
    </p:spTree>
    <p:extLst>
      <p:ext uri="{BB962C8B-B14F-4D97-AF65-F5344CB8AC3E}">
        <p14:creationId xmlns:p14="http://schemas.microsoft.com/office/powerpoint/2010/main" val="21753047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t>CENTRO ESCOLAR UNIVERSITY</a:t>
            </a:r>
          </a:p>
        </p:txBody>
      </p:sp>
      <p:sp>
        <p:nvSpPr>
          <p:cNvPr id="15" name="FIRST TOPIC TITLE"/>
          <p:cNvSpPr txBox="1"/>
          <p:nvPr/>
        </p:nvSpPr>
        <p:spPr>
          <a:xfrm>
            <a:off x="727682" y="242221"/>
            <a:ext cx="12689060" cy="157992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spAutoFit/>
          </a:bodyPr>
          <a:lstStyle>
            <a:lvl1pPr algn="l">
              <a:defRPr sz="8000">
                <a:solidFill>
                  <a:srgbClr val="1F145B"/>
                </a:solidFill>
                <a:latin typeface="Helvetica"/>
                <a:ea typeface="Helvetica"/>
                <a:cs typeface="Helvetica"/>
                <a:sym typeface="Helvetica"/>
              </a:defRPr>
            </a:lvl1pPr>
          </a:lstStyle>
          <a:p>
            <a:pPr marL="15403" hangingPunct="1">
              <a:spcBef>
                <a:spcPts val="138"/>
              </a:spcBef>
            </a:pPr>
            <a:r>
              <a:rPr lang="en-US" sz="9600" dirty="0"/>
              <a:t>Securing </a:t>
            </a:r>
            <a:r>
              <a:rPr lang="en-US" sz="9600" dirty="0" err="1"/>
              <a:t>IoT</a:t>
            </a:r>
            <a:r>
              <a:rPr lang="en-US" sz="9600" dirty="0"/>
              <a:t> Devices</a:t>
            </a:r>
            <a:endParaRPr lang="en-PH" sz="9600" dirty="0">
              <a:solidFill>
                <a:srgbClr val="002060"/>
              </a:solidFill>
            </a:endParaRPr>
          </a:p>
        </p:txBody>
      </p:sp>
      <p:sp>
        <p:nvSpPr>
          <p:cNvPr id="16" name="Content Placeholder 2"/>
          <p:cNvSpPr txBox="1">
            <a:spLocks/>
          </p:cNvSpPr>
          <p:nvPr/>
        </p:nvSpPr>
        <p:spPr>
          <a:xfrm>
            <a:off x="2285862" y="4918838"/>
            <a:ext cx="8229600" cy="2286000"/>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1270000" lvl="2" indent="0" hangingPunct="1">
              <a:buNone/>
            </a:pPr>
            <a:r>
              <a:rPr lang="en-US" sz="3200" b="1" dirty="0" smtClean="0"/>
              <a:t>Authentication</a:t>
            </a:r>
            <a:r>
              <a:rPr lang="en-US" sz="3200" dirty="0" smtClean="0"/>
              <a:t> – </a:t>
            </a:r>
            <a:r>
              <a:rPr lang="en-US" sz="3200" dirty="0" err="1" smtClean="0"/>
              <a:t>IoT</a:t>
            </a:r>
            <a:r>
              <a:rPr lang="en-US" sz="3200" dirty="0" smtClean="0"/>
              <a:t> devices connecting to the network create a trust relationship, based on validated identity through mechanisms such as: passwords, tokens, biometrics, RFID, X.509 digital certificate, shared secret, or endpoint MAC address.</a:t>
            </a:r>
            <a:endParaRPr lang="en-US" sz="1200" dirty="0" smtClean="0"/>
          </a:p>
          <a:p>
            <a:pPr hangingPunct="1"/>
            <a:endParaRPr lang="en-US" sz="3200" dirty="0"/>
          </a:p>
        </p:txBody>
      </p:sp>
      <p:sp>
        <p:nvSpPr>
          <p:cNvPr id="17" name="Content Placeholder 2"/>
          <p:cNvSpPr txBox="1">
            <a:spLocks/>
          </p:cNvSpPr>
          <p:nvPr/>
        </p:nvSpPr>
        <p:spPr>
          <a:xfrm>
            <a:off x="2182331" y="8832927"/>
            <a:ext cx="8229600" cy="1676400"/>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1270000" lvl="2" indent="0" hangingPunct="1">
              <a:buNone/>
            </a:pPr>
            <a:r>
              <a:rPr lang="en-US" sz="3200" b="1" dirty="0" smtClean="0"/>
              <a:t>Authorization</a:t>
            </a:r>
            <a:r>
              <a:rPr lang="en-US" sz="3200" dirty="0" smtClean="0"/>
              <a:t> – a trust relationship is established based on authentication and </a:t>
            </a:r>
            <a:r>
              <a:rPr lang="en-US" sz="3200" dirty="0" err="1" smtClean="0"/>
              <a:t>authorisation</a:t>
            </a:r>
            <a:r>
              <a:rPr lang="en-US" sz="3200" dirty="0" smtClean="0"/>
              <a:t> of a device that determines what information can be accessed and shared.</a:t>
            </a:r>
            <a:endParaRPr lang="en-US" sz="1200" dirty="0" smtClean="0"/>
          </a:p>
          <a:p>
            <a:pPr hangingPunct="1"/>
            <a:endParaRPr lang="en-US" sz="3200" dirty="0"/>
          </a:p>
        </p:txBody>
      </p:sp>
      <p:sp>
        <p:nvSpPr>
          <p:cNvPr id="18" name="Content Placeholder 2"/>
          <p:cNvSpPr txBox="1">
            <a:spLocks/>
          </p:cNvSpPr>
          <p:nvPr/>
        </p:nvSpPr>
        <p:spPr>
          <a:xfrm>
            <a:off x="13416742" y="4952602"/>
            <a:ext cx="8229600" cy="1524000"/>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1270000" lvl="2" indent="0" hangingPunct="1">
              <a:buNone/>
            </a:pPr>
            <a:r>
              <a:rPr lang="en-US" sz="3200" b="1" dirty="0" smtClean="0"/>
              <a:t>Network Enforced Policy</a:t>
            </a:r>
            <a:r>
              <a:rPr lang="en-US" sz="3200" dirty="0" smtClean="0"/>
              <a:t> – controls all elements that route and transport endpoint traffic securely over the network through established security protocols.</a:t>
            </a:r>
            <a:endParaRPr lang="en-US" sz="1200" dirty="0" smtClean="0"/>
          </a:p>
          <a:p>
            <a:pPr hangingPunct="1"/>
            <a:endParaRPr lang="en-US" sz="3200" dirty="0"/>
          </a:p>
        </p:txBody>
      </p:sp>
      <p:sp>
        <p:nvSpPr>
          <p:cNvPr id="19" name="Content Placeholder 2"/>
          <p:cNvSpPr txBox="1">
            <a:spLocks/>
          </p:cNvSpPr>
          <p:nvPr/>
        </p:nvSpPr>
        <p:spPr>
          <a:xfrm>
            <a:off x="13416742" y="8832927"/>
            <a:ext cx="8229600" cy="1752600"/>
          </a:xfrm>
          <a:prstGeom prst="rect">
            <a:avLst/>
          </a:prstGeom>
        </p:spPr>
        <p:txBody>
          <a:bodyPr>
            <a:no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1270000" lvl="2" indent="0" hangingPunct="1">
              <a:buNone/>
            </a:pPr>
            <a:r>
              <a:rPr lang="en-US" sz="3200" b="1" dirty="0" smtClean="0"/>
              <a:t>Secure Analytics: Visibility and Control</a:t>
            </a:r>
            <a:r>
              <a:rPr lang="en-US" sz="3200" dirty="0" smtClean="0"/>
              <a:t> – provides reconnaissance, threat detection, and threat mitigation for all elements that aggregate and correlate information.</a:t>
            </a:r>
            <a:endParaRPr lang="en-US" sz="1200" dirty="0" smtClean="0"/>
          </a:p>
          <a:p>
            <a:pPr hangingPunct="1"/>
            <a:endParaRPr lang="en-US" sz="3200" dirty="0"/>
          </a:p>
        </p:txBody>
      </p:sp>
      <p:sp>
        <p:nvSpPr>
          <p:cNvPr id="2" name="Oval 1"/>
          <p:cNvSpPr/>
          <p:nvPr/>
        </p:nvSpPr>
        <p:spPr>
          <a:xfrm>
            <a:off x="493967" y="4658424"/>
            <a:ext cx="2377440" cy="2355521"/>
          </a:xfrm>
          <a:prstGeom prst="ellipse">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PH"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p:cNvSpPr/>
          <p:nvPr/>
        </p:nvSpPr>
        <p:spPr>
          <a:xfrm>
            <a:off x="11505818" y="8392563"/>
            <a:ext cx="2377440" cy="2355521"/>
          </a:xfrm>
          <a:prstGeom prst="ellipse">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PH"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p:cNvSpPr/>
          <p:nvPr/>
        </p:nvSpPr>
        <p:spPr>
          <a:xfrm>
            <a:off x="465513" y="8314868"/>
            <a:ext cx="2377440" cy="2355521"/>
          </a:xfrm>
          <a:prstGeom prst="ellipse">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PH"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p:cNvSpPr/>
          <p:nvPr/>
        </p:nvSpPr>
        <p:spPr>
          <a:xfrm>
            <a:off x="11505818" y="4757116"/>
            <a:ext cx="2377440" cy="2355521"/>
          </a:xfrm>
          <a:prstGeom prst="ellipse">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PH"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9917" y="8700684"/>
            <a:ext cx="1689037" cy="16890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3968" y="4865380"/>
            <a:ext cx="2161139" cy="21611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438" y="5041455"/>
            <a:ext cx="1775589" cy="1775589"/>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108" y="8581079"/>
            <a:ext cx="1928248" cy="1928248"/>
          </a:xfrm>
          <a:prstGeom prst="rect">
            <a:avLst/>
          </a:prstGeom>
        </p:spPr>
      </p:pic>
    </p:spTree>
    <p:extLst>
      <p:ext uri="{BB962C8B-B14F-4D97-AF65-F5344CB8AC3E}">
        <p14:creationId xmlns:p14="http://schemas.microsoft.com/office/powerpoint/2010/main" val="7826107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B3C9"/>
        </a:solidFill>
        <a:effectLst/>
      </p:bgPr>
    </p:bg>
    <p:spTree>
      <p:nvGrpSpPr>
        <p:cNvPr id="1" name=""/>
        <p:cNvGrpSpPr/>
        <p:nvPr/>
      </p:nvGrpSpPr>
      <p:grpSpPr>
        <a:xfrm>
          <a:off x="0" y="0"/>
          <a:ext cx="0" cy="0"/>
          <a:chOff x="0" y="0"/>
          <a:chExt cx="0" cy="0"/>
        </a:xfrm>
      </p:grpSpPr>
      <p:sp>
        <p:nvSpPr>
          <p:cNvPr id="10" name="Rectangle"/>
          <p:cNvSpPr/>
          <p:nvPr/>
        </p:nvSpPr>
        <p:spPr>
          <a:xfrm>
            <a:off x="-175195" y="-79405"/>
            <a:ext cx="24825895"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310" y="1937862"/>
            <a:ext cx="24651010" cy="368820"/>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Rectangle"/>
          <p:cNvSpPr/>
          <p:nvPr/>
        </p:nvSpPr>
        <p:spPr>
          <a:xfrm>
            <a:off x="-310" y="13056008"/>
            <a:ext cx="24651010" cy="693336"/>
          </a:xfrm>
          <a:prstGeom prst="rect">
            <a:avLst/>
          </a:prstGeom>
          <a:solidFill>
            <a:srgbClr val="9597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8" name="Group 7"/>
          <p:cNvGrpSpPr/>
          <p:nvPr/>
        </p:nvGrpSpPr>
        <p:grpSpPr>
          <a:xfrm>
            <a:off x="1812175" y="2889918"/>
            <a:ext cx="18354501" cy="4863938"/>
            <a:chOff x="203199" y="1333608"/>
            <a:chExt cx="8737600" cy="2392760"/>
          </a:xfrm>
        </p:grpSpPr>
        <p:pic>
          <p:nvPicPr>
            <p:cNvPr id="9" name="Picture 8"/>
            <p:cNvPicPr>
              <a:picLocks noChangeAspect="1"/>
            </p:cNvPicPr>
            <p:nvPr/>
          </p:nvPicPr>
          <p:blipFill rotWithShape="1">
            <a:blip r:embed="rId2"/>
            <a:srcRect b="51180"/>
            <a:stretch/>
          </p:blipFill>
          <p:spPr>
            <a:xfrm>
              <a:off x="203199" y="1333608"/>
              <a:ext cx="8737600" cy="1155700"/>
            </a:xfrm>
            <a:prstGeom prst="rect">
              <a:avLst/>
            </a:prstGeom>
          </p:spPr>
        </p:pic>
        <p:sp>
          <p:nvSpPr>
            <p:cNvPr id="14" name="TextBox 13"/>
            <p:cNvSpPr txBox="1"/>
            <p:nvPr/>
          </p:nvSpPr>
          <p:spPr>
            <a:xfrm>
              <a:off x="694266" y="2526039"/>
              <a:ext cx="1303867" cy="1200329"/>
            </a:xfrm>
            <a:prstGeom prst="rect">
              <a:avLst/>
            </a:prstGeom>
            <a:noFill/>
          </p:spPr>
          <p:txBody>
            <a:bodyPr wrap="square" rtlCol="0">
              <a:spAutoFit/>
            </a:bodyPr>
            <a:lstStyle/>
            <a:p>
              <a:pPr algn="ctr"/>
              <a:r>
                <a:rPr lang="en-US" sz="3600" dirty="0" smtClean="0">
                  <a:solidFill>
                    <a:schemeClr val="accent2">
                      <a:lumMod val="75000"/>
                    </a:schemeClr>
                  </a:solidFill>
                </a:rPr>
                <a:t>1</a:t>
              </a:r>
              <a:r>
                <a:rPr lang="en-US" sz="3600" baseline="30000" dirty="0" smtClean="0">
                  <a:solidFill>
                    <a:schemeClr val="accent2">
                      <a:lumMod val="75000"/>
                    </a:schemeClr>
                  </a:solidFill>
                </a:rPr>
                <a:t>st</a:t>
              </a:r>
              <a:endParaRPr lang="en-US" sz="3600" dirty="0" smtClean="0">
                <a:solidFill>
                  <a:schemeClr val="accent2">
                    <a:lumMod val="75000"/>
                  </a:schemeClr>
                </a:solidFill>
              </a:endParaRPr>
            </a:p>
            <a:p>
              <a:pPr algn="ctr"/>
              <a:r>
                <a:rPr lang="en-US" sz="3600" dirty="0" smtClean="0">
                  <a:solidFill>
                    <a:schemeClr val="accent2">
                      <a:lumMod val="75000"/>
                    </a:schemeClr>
                  </a:solidFill>
                </a:rPr>
                <a:t>1760s</a:t>
              </a:r>
              <a:endParaRPr lang="en-US" sz="3600" dirty="0">
                <a:solidFill>
                  <a:schemeClr val="accent2">
                    <a:lumMod val="75000"/>
                  </a:schemeClr>
                </a:solidFill>
              </a:endParaRPr>
            </a:p>
          </p:txBody>
        </p:sp>
        <p:sp>
          <p:nvSpPr>
            <p:cNvPr id="15" name="TextBox 14"/>
            <p:cNvSpPr txBox="1"/>
            <p:nvPr/>
          </p:nvSpPr>
          <p:spPr>
            <a:xfrm>
              <a:off x="2658534" y="2497901"/>
              <a:ext cx="1456266" cy="1200329"/>
            </a:xfrm>
            <a:prstGeom prst="rect">
              <a:avLst/>
            </a:prstGeom>
            <a:noFill/>
          </p:spPr>
          <p:txBody>
            <a:bodyPr wrap="square" rtlCol="0">
              <a:spAutoFit/>
            </a:bodyPr>
            <a:lstStyle/>
            <a:p>
              <a:pPr algn="ctr"/>
              <a:r>
                <a:rPr lang="en-US" sz="3600" dirty="0" smtClean="0">
                  <a:solidFill>
                    <a:schemeClr val="accent3">
                      <a:lumMod val="75000"/>
                    </a:schemeClr>
                  </a:solidFill>
                </a:rPr>
                <a:t>2</a:t>
              </a:r>
              <a:r>
                <a:rPr lang="en-US" sz="3600" baseline="30000" dirty="0" smtClean="0">
                  <a:solidFill>
                    <a:schemeClr val="accent3">
                      <a:lumMod val="75000"/>
                    </a:schemeClr>
                  </a:solidFill>
                </a:rPr>
                <a:t>nd</a:t>
              </a:r>
              <a:endParaRPr lang="en-US" sz="3600" dirty="0" smtClean="0">
                <a:solidFill>
                  <a:schemeClr val="accent3">
                    <a:lumMod val="75000"/>
                  </a:schemeClr>
                </a:solidFill>
              </a:endParaRPr>
            </a:p>
            <a:p>
              <a:pPr algn="ctr"/>
              <a:r>
                <a:rPr lang="en-US" sz="3600" dirty="0" smtClean="0">
                  <a:solidFill>
                    <a:schemeClr val="accent3">
                      <a:lumMod val="75000"/>
                    </a:schemeClr>
                  </a:solidFill>
                </a:rPr>
                <a:t>1870s</a:t>
              </a:r>
              <a:endParaRPr lang="en-US" sz="3600" dirty="0">
                <a:solidFill>
                  <a:schemeClr val="accent3">
                    <a:lumMod val="75000"/>
                  </a:schemeClr>
                </a:solidFill>
              </a:endParaRPr>
            </a:p>
          </p:txBody>
        </p:sp>
        <p:sp>
          <p:nvSpPr>
            <p:cNvPr id="16" name="TextBox 15"/>
            <p:cNvSpPr txBox="1"/>
            <p:nvPr/>
          </p:nvSpPr>
          <p:spPr>
            <a:xfrm>
              <a:off x="5029199" y="2497901"/>
              <a:ext cx="1405467" cy="1200329"/>
            </a:xfrm>
            <a:prstGeom prst="rect">
              <a:avLst/>
            </a:prstGeom>
            <a:noFill/>
          </p:spPr>
          <p:txBody>
            <a:bodyPr wrap="square" rtlCol="0">
              <a:spAutoFit/>
            </a:bodyPr>
            <a:lstStyle/>
            <a:p>
              <a:pPr algn="ctr"/>
              <a:r>
                <a:rPr lang="en-US" sz="3600" dirty="0" smtClean="0">
                  <a:solidFill>
                    <a:schemeClr val="accent5">
                      <a:lumMod val="75000"/>
                    </a:schemeClr>
                  </a:solidFill>
                </a:rPr>
                <a:t>3</a:t>
              </a:r>
              <a:r>
                <a:rPr lang="en-US" sz="3600" baseline="30000" dirty="0" smtClean="0">
                  <a:solidFill>
                    <a:schemeClr val="accent5">
                      <a:lumMod val="75000"/>
                    </a:schemeClr>
                  </a:solidFill>
                </a:rPr>
                <a:t>rd</a:t>
              </a:r>
              <a:endParaRPr lang="en-US" sz="3600" dirty="0" smtClean="0">
                <a:solidFill>
                  <a:schemeClr val="accent5">
                    <a:lumMod val="75000"/>
                  </a:schemeClr>
                </a:solidFill>
              </a:endParaRPr>
            </a:p>
            <a:p>
              <a:pPr algn="ctr"/>
              <a:r>
                <a:rPr lang="en-US" sz="3600" dirty="0" smtClean="0">
                  <a:solidFill>
                    <a:schemeClr val="accent5">
                      <a:lumMod val="75000"/>
                    </a:schemeClr>
                  </a:solidFill>
                </a:rPr>
                <a:t>1960s</a:t>
              </a:r>
              <a:endParaRPr lang="en-US" sz="3600" dirty="0">
                <a:solidFill>
                  <a:schemeClr val="accent5">
                    <a:lumMod val="75000"/>
                  </a:schemeClr>
                </a:solidFill>
              </a:endParaRPr>
            </a:p>
          </p:txBody>
        </p:sp>
        <p:sp>
          <p:nvSpPr>
            <p:cNvPr id="19" name="TextBox 18"/>
            <p:cNvSpPr txBox="1"/>
            <p:nvPr/>
          </p:nvSpPr>
          <p:spPr>
            <a:xfrm>
              <a:off x="7179734" y="2497901"/>
              <a:ext cx="1219200" cy="1200329"/>
            </a:xfrm>
            <a:prstGeom prst="rect">
              <a:avLst/>
            </a:prstGeom>
            <a:noFill/>
          </p:spPr>
          <p:txBody>
            <a:bodyPr wrap="square" rtlCol="0">
              <a:spAutoFit/>
            </a:bodyPr>
            <a:lstStyle/>
            <a:p>
              <a:pPr algn="ctr"/>
              <a:r>
                <a:rPr lang="en-US" sz="3600" dirty="0" smtClean="0">
                  <a:solidFill>
                    <a:schemeClr val="accent6">
                      <a:lumMod val="75000"/>
                    </a:schemeClr>
                  </a:solidFill>
                </a:rPr>
                <a:t>4</a:t>
              </a:r>
              <a:r>
                <a:rPr lang="en-US" sz="3600" baseline="30000" dirty="0" smtClean="0">
                  <a:solidFill>
                    <a:schemeClr val="accent6">
                      <a:lumMod val="75000"/>
                    </a:schemeClr>
                  </a:solidFill>
                </a:rPr>
                <a:t>th</a:t>
              </a:r>
              <a:endParaRPr lang="en-US" sz="3600" dirty="0" smtClean="0">
                <a:solidFill>
                  <a:schemeClr val="accent6">
                    <a:lumMod val="75000"/>
                  </a:schemeClr>
                </a:solidFill>
              </a:endParaRPr>
            </a:p>
            <a:p>
              <a:pPr algn="ctr"/>
              <a:r>
                <a:rPr lang="en-US" sz="3600" dirty="0" smtClean="0">
                  <a:solidFill>
                    <a:schemeClr val="accent6">
                      <a:lumMod val="75000"/>
                    </a:schemeClr>
                  </a:solidFill>
                </a:rPr>
                <a:t>NOW</a:t>
              </a:r>
              <a:endParaRPr lang="en-US" sz="3600" dirty="0">
                <a:solidFill>
                  <a:schemeClr val="accent6">
                    <a:lumMod val="75000"/>
                  </a:schemeClr>
                </a:solidFill>
              </a:endParaRPr>
            </a:p>
          </p:txBody>
        </p:sp>
      </p:grpSp>
      <p:grpSp>
        <p:nvGrpSpPr>
          <p:cNvPr id="20" name="Group 19"/>
          <p:cNvGrpSpPr/>
          <p:nvPr/>
        </p:nvGrpSpPr>
        <p:grpSpPr>
          <a:xfrm>
            <a:off x="2320768" y="6766560"/>
            <a:ext cx="17397021" cy="1927426"/>
            <a:chOff x="338666" y="2387600"/>
            <a:chExt cx="8619066" cy="1384995"/>
          </a:xfrm>
        </p:grpSpPr>
        <p:sp>
          <p:nvSpPr>
            <p:cNvPr id="21" name="TextBox 20"/>
            <p:cNvSpPr txBox="1"/>
            <p:nvPr/>
          </p:nvSpPr>
          <p:spPr>
            <a:xfrm>
              <a:off x="338666" y="2387600"/>
              <a:ext cx="1981200" cy="685595"/>
            </a:xfrm>
            <a:prstGeom prst="rect">
              <a:avLst/>
            </a:prstGeom>
            <a:noFill/>
          </p:spPr>
          <p:txBody>
            <a:bodyPr wrap="square" rtlCol="0">
              <a:spAutoFit/>
            </a:bodyPr>
            <a:lstStyle/>
            <a:p>
              <a:pPr algn="ctr"/>
              <a:r>
                <a:rPr lang="en-US" sz="2800" dirty="0" smtClean="0">
                  <a:solidFill>
                    <a:schemeClr val="accent2">
                      <a:lumMod val="75000"/>
                    </a:schemeClr>
                  </a:solidFill>
                </a:rPr>
                <a:t>Steam engine</a:t>
              </a:r>
            </a:p>
            <a:p>
              <a:pPr algn="ctr"/>
              <a:r>
                <a:rPr lang="en-US" sz="2800" dirty="0" smtClean="0">
                  <a:solidFill>
                    <a:schemeClr val="accent2">
                      <a:lumMod val="75000"/>
                    </a:schemeClr>
                  </a:solidFill>
                </a:rPr>
                <a:t>Mechanization</a:t>
              </a:r>
              <a:endParaRPr lang="en-US" sz="2800" dirty="0">
                <a:solidFill>
                  <a:schemeClr val="accent2">
                    <a:lumMod val="75000"/>
                  </a:schemeClr>
                </a:solidFill>
              </a:endParaRPr>
            </a:p>
          </p:txBody>
        </p:sp>
        <p:sp>
          <p:nvSpPr>
            <p:cNvPr id="22" name="TextBox 21"/>
            <p:cNvSpPr txBox="1"/>
            <p:nvPr/>
          </p:nvSpPr>
          <p:spPr>
            <a:xfrm>
              <a:off x="2523066" y="2387600"/>
              <a:ext cx="1981200" cy="1384995"/>
            </a:xfrm>
            <a:prstGeom prst="rect">
              <a:avLst/>
            </a:prstGeom>
            <a:noFill/>
          </p:spPr>
          <p:txBody>
            <a:bodyPr wrap="square" rtlCol="0">
              <a:spAutoFit/>
            </a:bodyPr>
            <a:lstStyle/>
            <a:p>
              <a:pPr algn="ctr"/>
              <a:r>
                <a:rPr lang="en-US" sz="2800" dirty="0" smtClean="0">
                  <a:solidFill>
                    <a:schemeClr val="accent3">
                      <a:lumMod val="75000"/>
                    </a:schemeClr>
                  </a:solidFill>
                </a:rPr>
                <a:t>Electricity</a:t>
              </a:r>
            </a:p>
            <a:p>
              <a:pPr algn="ctr"/>
              <a:r>
                <a:rPr lang="en-US" sz="2800" dirty="0" smtClean="0">
                  <a:solidFill>
                    <a:schemeClr val="accent3">
                      <a:lumMod val="75000"/>
                    </a:schemeClr>
                  </a:solidFill>
                </a:rPr>
                <a:t>Mass production</a:t>
              </a:r>
              <a:endParaRPr lang="en-US" sz="2800" dirty="0">
                <a:solidFill>
                  <a:schemeClr val="accent3">
                    <a:lumMod val="75000"/>
                  </a:schemeClr>
                </a:solidFill>
              </a:endParaRPr>
            </a:p>
          </p:txBody>
        </p:sp>
        <p:sp>
          <p:nvSpPr>
            <p:cNvPr id="23" name="TextBox 22"/>
            <p:cNvSpPr txBox="1"/>
            <p:nvPr/>
          </p:nvSpPr>
          <p:spPr>
            <a:xfrm>
              <a:off x="4741333" y="2387600"/>
              <a:ext cx="1981200" cy="1384995"/>
            </a:xfrm>
            <a:prstGeom prst="rect">
              <a:avLst/>
            </a:prstGeom>
            <a:noFill/>
          </p:spPr>
          <p:txBody>
            <a:bodyPr wrap="square" rtlCol="0">
              <a:spAutoFit/>
            </a:bodyPr>
            <a:lstStyle/>
            <a:p>
              <a:pPr algn="ctr"/>
              <a:r>
                <a:rPr lang="en-US" sz="2800" dirty="0" smtClean="0">
                  <a:solidFill>
                    <a:schemeClr val="accent5">
                      <a:lumMod val="75000"/>
                    </a:schemeClr>
                  </a:solidFill>
                </a:rPr>
                <a:t>Computers</a:t>
              </a:r>
            </a:p>
            <a:p>
              <a:pPr algn="ctr"/>
              <a:r>
                <a:rPr lang="en-US" sz="2800" dirty="0" smtClean="0">
                  <a:solidFill>
                    <a:schemeClr val="accent5">
                      <a:lumMod val="75000"/>
                    </a:schemeClr>
                  </a:solidFill>
                </a:rPr>
                <a:t>Automation</a:t>
              </a:r>
            </a:p>
            <a:p>
              <a:pPr algn="ctr"/>
              <a:r>
                <a:rPr lang="en-US" sz="2800" dirty="0" smtClean="0">
                  <a:solidFill>
                    <a:schemeClr val="accent5">
                      <a:lumMod val="75000"/>
                    </a:schemeClr>
                  </a:solidFill>
                </a:rPr>
                <a:t>Internet</a:t>
              </a:r>
              <a:endParaRPr lang="en-US" sz="2800" dirty="0">
                <a:solidFill>
                  <a:schemeClr val="accent5">
                    <a:lumMod val="75000"/>
                  </a:schemeClr>
                </a:solidFill>
              </a:endParaRPr>
            </a:p>
          </p:txBody>
        </p:sp>
        <p:sp>
          <p:nvSpPr>
            <p:cNvPr id="24" name="TextBox 23"/>
            <p:cNvSpPr txBox="1"/>
            <p:nvPr/>
          </p:nvSpPr>
          <p:spPr>
            <a:xfrm>
              <a:off x="6976532" y="2387600"/>
              <a:ext cx="1981200" cy="954107"/>
            </a:xfrm>
            <a:prstGeom prst="rect">
              <a:avLst/>
            </a:prstGeom>
            <a:noFill/>
          </p:spPr>
          <p:txBody>
            <a:bodyPr wrap="square" rtlCol="0">
              <a:spAutoFit/>
            </a:bodyPr>
            <a:lstStyle/>
            <a:p>
              <a:pPr algn="ctr"/>
              <a:r>
                <a:rPr lang="en-US" sz="2800" dirty="0" smtClean="0">
                  <a:solidFill>
                    <a:schemeClr val="accent6">
                      <a:lumMod val="75000"/>
                    </a:schemeClr>
                  </a:solidFill>
                </a:rPr>
                <a:t>Hyper-connectivity</a:t>
              </a:r>
              <a:endParaRPr lang="en-US" sz="2800" dirty="0">
                <a:solidFill>
                  <a:schemeClr val="accent6">
                    <a:lumMod val="75000"/>
                  </a:schemeClr>
                </a:solidFill>
              </a:endParaRPr>
            </a:p>
          </p:txBody>
        </p:sp>
      </p:grpSp>
      <p:sp>
        <p:nvSpPr>
          <p:cNvPr id="25" name="TextBox 24"/>
          <p:cNvSpPr txBox="1"/>
          <p:nvPr/>
        </p:nvSpPr>
        <p:spPr>
          <a:xfrm>
            <a:off x="804331" y="540696"/>
            <a:ext cx="10567479" cy="923330"/>
          </a:xfrm>
          <a:prstGeom prst="rect">
            <a:avLst/>
          </a:prstGeom>
          <a:noFill/>
        </p:spPr>
        <p:txBody>
          <a:bodyPr wrap="square" rtlCol="0">
            <a:spAutoFit/>
          </a:bodyPr>
          <a:lstStyle/>
          <a:p>
            <a:pPr algn="ctr"/>
            <a:r>
              <a:rPr lang="en-US" sz="5400" dirty="0" smtClean="0">
                <a:solidFill>
                  <a:srgbClr val="002060"/>
                </a:solidFill>
              </a:rPr>
              <a:t>INDUSTRIAL REVOLUTIONS</a:t>
            </a:r>
            <a:endParaRPr lang="en-US" sz="5400" dirty="0">
              <a:solidFill>
                <a:srgbClr val="002060"/>
              </a:solidFill>
            </a:endParaRPr>
          </a:p>
        </p:txBody>
      </p:sp>
      <p:sp>
        <p:nvSpPr>
          <p:cNvPr id="26" name="Rectangle 25"/>
          <p:cNvSpPr/>
          <p:nvPr/>
        </p:nvSpPr>
        <p:spPr>
          <a:xfrm>
            <a:off x="13183985" y="9262626"/>
            <a:ext cx="8728363" cy="1754326"/>
          </a:xfrm>
          <a:prstGeom prst="rect">
            <a:avLst/>
          </a:prstGeom>
          <a:ln w="38100" cmpd="sng">
            <a:solidFill>
              <a:schemeClr val="tx1"/>
            </a:solidFill>
          </a:ln>
        </p:spPr>
        <p:txBody>
          <a:bodyPr wrap="square">
            <a:spAutoFit/>
          </a:bodyPr>
          <a:lstStyle/>
          <a:p>
            <a:pPr algn="l"/>
            <a:r>
              <a:rPr lang="en-US" sz="3600" dirty="0"/>
              <a:t>Revolutions </a:t>
            </a:r>
            <a:r>
              <a:rPr lang="en-US" sz="3600" dirty="0" smtClean="0"/>
              <a:t>have triggered  </a:t>
            </a:r>
            <a:r>
              <a:rPr lang="en-US" sz="3600" dirty="0"/>
              <a:t>profound </a:t>
            </a:r>
            <a:r>
              <a:rPr lang="en-US" sz="3600" dirty="0" smtClean="0"/>
              <a:t>changes </a:t>
            </a:r>
            <a:r>
              <a:rPr lang="en-US" sz="3600" dirty="0"/>
              <a:t>in economic systems </a:t>
            </a:r>
            <a:r>
              <a:rPr lang="en-US" sz="3600" dirty="0" smtClean="0"/>
              <a:t>and social </a:t>
            </a:r>
            <a:r>
              <a:rPr lang="en-US" sz="3600" dirty="0"/>
              <a:t>structures. </a:t>
            </a:r>
          </a:p>
        </p:txBody>
      </p:sp>
    </p:spTree>
    <p:extLst>
      <p:ext uri="{BB962C8B-B14F-4D97-AF65-F5344CB8AC3E}">
        <p14:creationId xmlns:p14="http://schemas.microsoft.com/office/powerpoint/2010/main" val="323166568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B3C9"/>
        </a:solidFill>
        <a:effectLst/>
      </p:bgPr>
    </p:bg>
    <p:spTree>
      <p:nvGrpSpPr>
        <p:cNvPr id="1" name=""/>
        <p:cNvGrpSpPr/>
        <p:nvPr/>
      </p:nvGrpSpPr>
      <p:grpSpPr>
        <a:xfrm>
          <a:off x="0" y="0"/>
          <a:ext cx="0" cy="0"/>
          <a:chOff x="0" y="0"/>
          <a:chExt cx="0" cy="0"/>
        </a:xfrm>
      </p:grpSpPr>
      <p:sp>
        <p:nvSpPr>
          <p:cNvPr id="10" name="Rectangle"/>
          <p:cNvSpPr/>
          <p:nvPr/>
        </p:nvSpPr>
        <p:spPr>
          <a:xfrm>
            <a:off x="-175195" y="-79405"/>
            <a:ext cx="24825895"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310" y="1937862"/>
            <a:ext cx="24651010" cy="368820"/>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Rectangle"/>
          <p:cNvSpPr/>
          <p:nvPr/>
        </p:nvSpPr>
        <p:spPr>
          <a:xfrm>
            <a:off x="-310" y="13056008"/>
            <a:ext cx="24651010" cy="693336"/>
          </a:xfrm>
          <a:prstGeom prst="rect">
            <a:avLst/>
          </a:prstGeom>
          <a:solidFill>
            <a:srgbClr val="9597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7" name="Picture 26"/>
          <p:cNvPicPr>
            <a:picLocks noChangeAspect="1"/>
          </p:cNvPicPr>
          <p:nvPr/>
        </p:nvPicPr>
        <p:blipFill>
          <a:blip r:embed="rId2"/>
          <a:stretch>
            <a:fillRect/>
          </a:stretch>
        </p:blipFill>
        <p:spPr>
          <a:xfrm>
            <a:off x="5113274" y="3261170"/>
            <a:ext cx="5004262" cy="2783431"/>
          </a:xfrm>
          <a:prstGeom prst="rect">
            <a:avLst/>
          </a:prstGeom>
        </p:spPr>
      </p:pic>
      <p:pic>
        <p:nvPicPr>
          <p:cNvPr id="28" name="Picture 27"/>
          <p:cNvPicPr>
            <a:picLocks noChangeAspect="1"/>
          </p:cNvPicPr>
          <p:nvPr/>
        </p:nvPicPr>
        <p:blipFill>
          <a:blip r:embed="rId3"/>
          <a:stretch>
            <a:fillRect/>
          </a:stretch>
        </p:blipFill>
        <p:spPr>
          <a:xfrm>
            <a:off x="11604567" y="3108960"/>
            <a:ext cx="4705004" cy="3513895"/>
          </a:xfrm>
          <a:prstGeom prst="rect">
            <a:avLst/>
          </a:prstGeom>
        </p:spPr>
      </p:pic>
      <p:pic>
        <p:nvPicPr>
          <p:cNvPr id="29" name="Picture 28"/>
          <p:cNvPicPr>
            <a:picLocks noChangeAspect="1"/>
          </p:cNvPicPr>
          <p:nvPr/>
        </p:nvPicPr>
        <p:blipFill>
          <a:blip r:embed="rId4"/>
          <a:stretch>
            <a:fillRect/>
          </a:stretch>
        </p:blipFill>
        <p:spPr>
          <a:xfrm>
            <a:off x="3687112" y="6304819"/>
            <a:ext cx="5399432" cy="4032749"/>
          </a:xfrm>
          <a:prstGeom prst="rect">
            <a:avLst/>
          </a:prstGeom>
        </p:spPr>
      </p:pic>
      <p:pic>
        <p:nvPicPr>
          <p:cNvPr id="30" name="Picture 29"/>
          <p:cNvPicPr>
            <a:picLocks noChangeAspect="1"/>
          </p:cNvPicPr>
          <p:nvPr/>
        </p:nvPicPr>
        <p:blipFill rotWithShape="1">
          <a:blip r:embed="rId5"/>
          <a:srcRect r="9955"/>
          <a:stretch/>
        </p:blipFill>
        <p:spPr>
          <a:xfrm>
            <a:off x="10215302" y="6758486"/>
            <a:ext cx="5425435" cy="4009109"/>
          </a:xfrm>
          <a:prstGeom prst="rect">
            <a:avLst/>
          </a:prstGeom>
        </p:spPr>
      </p:pic>
      <p:sp>
        <p:nvSpPr>
          <p:cNvPr id="31" name="Rectangle 30"/>
          <p:cNvSpPr/>
          <p:nvPr/>
        </p:nvSpPr>
        <p:spPr>
          <a:xfrm>
            <a:off x="4815870" y="10337568"/>
            <a:ext cx="3497873" cy="584776"/>
          </a:xfrm>
          <a:prstGeom prst="rect">
            <a:avLst/>
          </a:prstGeom>
        </p:spPr>
        <p:txBody>
          <a:bodyPr wrap="none">
            <a:spAutoFit/>
          </a:bodyPr>
          <a:lstStyle/>
          <a:p>
            <a:r>
              <a:rPr lang="en-US" sz="3200" dirty="0">
                <a:solidFill>
                  <a:srgbClr val="0000FF"/>
                </a:solidFill>
              </a:rPr>
              <a:t>momentous change</a:t>
            </a:r>
          </a:p>
        </p:txBody>
      </p:sp>
      <p:sp>
        <p:nvSpPr>
          <p:cNvPr id="32" name="TextBox 31"/>
          <p:cNvSpPr txBox="1"/>
          <p:nvPr/>
        </p:nvSpPr>
        <p:spPr>
          <a:xfrm>
            <a:off x="15916393" y="4323737"/>
            <a:ext cx="3502138" cy="1077218"/>
          </a:xfrm>
          <a:prstGeom prst="rect">
            <a:avLst/>
          </a:prstGeom>
          <a:noFill/>
        </p:spPr>
        <p:txBody>
          <a:bodyPr wrap="square" rtlCol="0">
            <a:spAutoFit/>
          </a:bodyPr>
          <a:lstStyle/>
          <a:p>
            <a:r>
              <a:rPr lang="en-US" sz="3200" i="1" dirty="0">
                <a:solidFill>
                  <a:srgbClr val="008000"/>
                </a:solidFill>
              </a:rPr>
              <a:t>a</a:t>
            </a:r>
            <a:r>
              <a:rPr lang="en-US" sz="3200" i="1" dirty="0" smtClean="0">
                <a:solidFill>
                  <a:srgbClr val="008000"/>
                </a:solidFill>
              </a:rPr>
              <a:t>ge of </a:t>
            </a:r>
          </a:p>
          <a:p>
            <a:r>
              <a:rPr lang="en-US" sz="3200" i="1" dirty="0" smtClean="0">
                <a:solidFill>
                  <a:srgbClr val="008000"/>
                </a:solidFill>
              </a:rPr>
              <a:t>accelerations</a:t>
            </a:r>
            <a:endParaRPr lang="en-US" sz="3200" i="1" dirty="0">
              <a:solidFill>
                <a:srgbClr val="008000"/>
              </a:solidFill>
            </a:endParaRPr>
          </a:p>
        </p:txBody>
      </p:sp>
      <p:sp>
        <p:nvSpPr>
          <p:cNvPr id="33" name="TextBox 32"/>
          <p:cNvSpPr txBox="1"/>
          <p:nvPr/>
        </p:nvSpPr>
        <p:spPr>
          <a:xfrm>
            <a:off x="14816004" y="8816082"/>
            <a:ext cx="3906982" cy="1815882"/>
          </a:xfrm>
          <a:prstGeom prst="rect">
            <a:avLst/>
          </a:prstGeom>
          <a:noFill/>
        </p:spPr>
        <p:txBody>
          <a:bodyPr wrap="square" rtlCol="0">
            <a:spAutoFit/>
          </a:bodyPr>
          <a:lstStyle/>
          <a:p>
            <a:r>
              <a:rPr lang="en-US" sz="2800" dirty="0">
                <a:solidFill>
                  <a:srgbClr val="690056"/>
                </a:solidFill>
              </a:rPr>
              <a:t>p</a:t>
            </a:r>
            <a:r>
              <a:rPr lang="en-US" sz="2800" dirty="0" smtClean="0">
                <a:solidFill>
                  <a:srgbClr val="690056"/>
                </a:solidFill>
              </a:rPr>
              <a:t>rofound </a:t>
            </a:r>
          </a:p>
          <a:p>
            <a:r>
              <a:rPr lang="en-US" sz="2800" dirty="0" smtClean="0">
                <a:solidFill>
                  <a:srgbClr val="690056"/>
                </a:solidFill>
              </a:rPr>
              <a:t>and </a:t>
            </a:r>
          </a:p>
          <a:p>
            <a:r>
              <a:rPr lang="en-US" sz="2800" dirty="0">
                <a:solidFill>
                  <a:srgbClr val="690056"/>
                </a:solidFill>
              </a:rPr>
              <a:t>s</a:t>
            </a:r>
            <a:r>
              <a:rPr lang="en-US" sz="2800" dirty="0" smtClean="0">
                <a:solidFill>
                  <a:srgbClr val="690056"/>
                </a:solidFill>
              </a:rPr>
              <a:t>ystemic</a:t>
            </a:r>
          </a:p>
          <a:p>
            <a:r>
              <a:rPr lang="en-US" sz="2800" dirty="0" smtClean="0">
                <a:solidFill>
                  <a:srgbClr val="690056"/>
                </a:solidFill>
              </a:rPr>
              <a:t>change</a:t>
            </a:r>
            <a:endParaRPr lang="en-US" sz="2800" dirty="0">
              <a:solidFill>
                <a:srgbClr val="690056"/>
              </a:solidFill>
            </a:endParaRPr>
          </a:p>
        </p:txBody>
      </p:sp>
      <p:sp>
        <p:nvSpPr>
          <p:cNvPr id="34" name="Rectangle 33"/>
          <p:cNvSpPr/>
          <p:nvPr/>
        </p:nvSpPr>
        <p:spPr>
          <a:xfrm rot="20847096">
            <a:off x="4426514" y="3007930"/>
            <a:ext cx="2309835" cy="923330"/>
          </a:xfrm>
          <a:prstGeom prst="rect">
            <a:avLst/>
          </a:prstGeom>
        </p:spPr>
        <p:txBody>
          <a:bodyPr wrap="none">
            <a:spAutoFit/>
          </a:bodyPr>
          <a:lstStyle/>
          <a:p>
            <a:r>
              <a:rPr lang="en-US" sz="3600" b="1" dirty="0" err="1" smtClean="0">
                <a:ln w="1905"/>
                <a:solidFill>
                  <a:srgbClr val="FF0000"/>
                </a:solidFill>
                <a:effectLst>
                  <a:innerShdw blurRad="69850" dist="43180" dir="5400000">
                    <a:srgbClr val="000000">
                      <a:alpha val="65000"/>
                    </a:srgbClr>
                  </a:innerShdw>
                </a:effectLst>
              </a:rPr>
              <a:t>diSru</a:t>
            </a:r>
            <a:r>
              <a:rPr lang="en-US" sz="3600" b="1" i="1" dirty="0" err="1" smtClean="0">
                <a:ln w="1905"/>
                <a:solidFill>
                  <a:srgbClr val="FF0000"/>
                </a:solidFill>
                <a:effectLst>
                  <a:innerShdw blurRad="69850" dist="43180" dir="5400000">
                    <a:srgbClr val="000000">
                      <a:alpha val="65000"/>
                    </a:srgbClr>
                  </a:innerShdw>
                </a:effectLst>
              </a:rPr>
              <a:t>p</a:t>
            </a:r>
            <a:r>
              <a:rPr lang="en-US" sz="3600" b="1" dirty="0" err="1" smtClean="0">
                <a:ln w="1905"/>
                <a:solidFill>
                  <a:srgbClr val="FF0000"/>
                </a:solidFill>
                <a:effectLst>
                  <a:innerShdw blurRad="69850" dist="43180" dir="5400000">
                    <a:srgbClr val="000000">
                      <a:alpha val="65000"/>
                    </a:srgbClr>
                  </a:innerShdw>
                </a:effectLst>
              </a:rPr>
              <a:t>ti</a:t>
            </a:r>
            <a:r>
              <a:rPr lang="en-US" sz="5400" b="1" dirty="0" err="1" smtClean="0">
                <a:ln w="1905"/>
                <a:solidFill>
                  <a:srgbClr val="FF0000"/>
                </a:solidFill>
                <a:effectLst>
                  <a:innerShdw blurRad="69850" dist="43180" dir="5400000">
                    <a:srgbClr val="000000">
                      <a:alpha val="65000"/>
                    </a:srgbClr>
                  </a:innerShdw>
                </a:effectLst>
                <a:cs typeface="Apple Chancery"/>
              </a:rPr>
              <a:t>o</a:t>
            </a:r>
            <a:r>
              <a:rPr lang="en-US" sz="3600" b="1" dirty="0" err="1" smtClean="0">
                <a:ln w="1905"/>
                <a:solidFill>
                  <a:srgbClr val="FF0000"/>
                </a:solidFill>
                <a:effectLst>
                  <a:innerShdw blurRad="69850" dist="43180" dir="5400000">
                    <a:srgbClr val="000000">
                      <a:alpha val="65000"/>
                    </a:srgbClr>
                  </a:innerShdw>
                </a:effectLst>
              </a:rPr>
              <a:t>n</a:t>
            </a:r>
            <a:endParaRPr lang="en-US" sz="3600" b="1" dirty="0">
              <a:ln w="1905"/>
              <a:solidFill>
                <a:srgbClr val="FF0000"/>
              </a:solidFill>
              <a:effectLst>
                <a:innerShdw blurRad="69850" dist="43180" dir="5400000">
                  <a:srgbClr val="000000">
                    <a:alpha val="65000"/>
                  </a:srgbClr>
                </a:innerShdw>
              </a:effectLst>
            </a:endParaRPr>
          </a:p>
        </p:txBody>
      </p:sp>
      <p:sp>
        <p:nvSpPr>
          <p:cNvPr id="35" name="TextBox 34"/>
          <p:cNvSpPr txBox="1"/>
          <p:nvPr/>
        </p:nvSpPr>
        <p:spPr>
          <a:xfrm>
            <a:off x="804331" y="540696"/>
            <a:ext cx="10567479" cy="923330"/>
          </a:xfrm>
          <a:prstGeom prst="rect">
            <a:avLst/>
          </a:prstGeom>
          <a:noFill/>
        </p:spPr>
        <p:txBody>
          <a:bodyPr wrap="square" rtlCol="0">
            <a:spAutoFit/>
          </a:bodyPr>
          <a:lstStyle/>
          <a:p>
            <a:pPr algn="ctr"/>
            <a:r>
              <a:rPr lang="en-US" sz="5400" dirty="0" smtClean="0">
                <a:solidFill>
                  <a:srgbClr val="002060"/>
                </a:solidFill>
              </a:rPr>
              <a:t>INDUSTRIAL REVOLUTIONS</a:t>
            </a:r>
            <a:endParaRPr lang="en-US" sz="5400" dirty="0">
              <a:solidFill>
                <a:srgbClr val="002060"/>
              </a:solidFill>
            </a:endParaRPr>
          </a:p>
        </p:txBody>
      </p:sp>
    </p:spTree>
    <p:extLst>
      <p:ext uri="{BB962C8B-B14F-4D97-AF65-F5344CB8AC3E}">
        <p14:creationId xmlns:p14="http://schemas.microsoft.com/office/powerpoint/2010/main" val="144988461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B3C9"/>
        </a:solidFill>
        <a:effectLst/>
      </p:bgPr>
    </p:bg>
    <p:spTree>
      <p:nvGrpSpPr>
        <p:cNvPr id="1" name=""/>
        <p:cNvGrpSpPr/>
        <p:nvPr/>
      </p:nvGrpSpPr>
      <p:grpSpPr>
        <a:xfrm>
          <a:off x="0" y="0"/>
          <a:ext cx="0" cy="0"/>
          <a:chOff x="0" y="0"/>
          <a:chExt cx="0" cy="0"/>
        </a:xfrm>
      </p:grpSpPr>
      <p:sp>
        <p:nvSpPr>
          <p:cNvPr id="10" name="Rectangle"/>
          <p:cNvSpPr/>
          <p:nvPr/>
        </p:nvSpPr>
        <p:spPr>
          <a:xfrm>
            <a:off x="-175195" y="-79405"/>
            <a:ext cx="24825895"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310" y="1937862"/>
            <a:ext cx="24651010" cy="368820"/>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Rectangle"/>
          <p:cNvSpPr/>
          <p:nvPr/>
        </p:nvSpPr>
        <p:spPr>
          <a:xfrm>
            <a:off x="-310" y="13056008"/>
            <a:ext cx="24651010" cy="693336"/>
          </a:xfrm>
          <a:prstGeom prst="rect">
            <a:avLst/>
          </a:prstGeom>
          <a:solidFill>
            <a:srgbClr val="9597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4" name="Rectangle 13"/>
          <p:cNvSpPr/>
          <p:nvPr/>
        </p:nvSpPr>
        <p:spPr>
          <a:xfrm>
            <a:off x="3274792" y="3035397"/>
            <a:ext cx="9684917" cy="1015663"/>
          </a:xfrm>
          <a:prstGeom prst="rect">
            <a:avLst/>
          </a:prstGeom>
        </p:spPr>
        <p:txBody>
          <a:bodyPr wrap="square">
            <a:spAutoFit/>
          </a:bodyPr>
          <a:lstStyle/>
          <a:p>
            <a:r>
              <a:rPr lang="en-US" sz="6000" dirty="0"/>
              <a:t>T</a:t>
            </a:r>
            <a:r>
              <a:rPr lang="en-US" sz="6000" dirty="0" smtClean="0"/>
              <a:t>echnologies </a:t>
            </a:r>
            <a:r>
              <a:rPr lang="en-US" sz="6000" dirty="0"/>
              <a:t>D</a:t>
            </a:r>
            <a:r>
              <a:rPr lang="en-US" sz="6000" dirty="0" smtClean="0"/>
              <a:t>riving</a:t>
            </a:r>
            <a:endParaRPr lang="en-US" sz="6000" dirty="0"/>
          </a:p>
        </p:txBody>
      </p:sp>
      <p:pic>
        <p:nvPicPr>
          <p:cNvPr id="15" name="Picture 14"/>
          <p:cNvPicPr>
            <a:picLocks noChangeAspect="1"/>
          </p:cNvPicPr>
          <p:nvPr/>
        </p:nvPicPr>
        <p:blipFill rotWithShape="1">
          <a:blip r:embed="rId2"/>
          <a:srcRect t="4340" b="49471"/>
          <a:stretch/>
        </p:blipFill>
        <p:spPr>
          <a:xfrm>
            <a:off x="12841442" y="2637868"/>
            <a:ext cx="6227955" cy="1810720"/>
          </a:xfrm>
          <a:prstGeom prst="rect">
            <a:avLst/>
          </a:prstGeom>
        </p:spPr>
      </p:pic>
      <p:sp>
        <p:nvSpPr>
          <p:cNvPr id="2" name="Rectangle 1"/>
          <p:cNvSpPr/>
          <p:nvPr/>
        </p:nvSpPr>
        <p:spPr>
          <a:xfrm>
            <a:off x="1373994" y="5777827"/>
            <a:ext cx="9302167" cy="830997"/>
          </a:xfrm>
          <a:prstGeom prst="rect">
            <a:avLst/>
          </a:prstGeom>
        </p:spPr>
        <p:txBody>
          <a:bodyPr wrap="square">
            <a:spAutoFit/>
          </a:bodyPr>
          <a:lstStyle/>
          <a:p>
            <a:r>
              <a:rPr lang="en-US" sz="4800" dirty="0"/>
              <a:t>Artificial Intelligence (AI)</a:t>
            </a:r>
          </a:p>
        </p:txBody>
      </p:sp>
      <p:sp>
        <p:nvSpPr>
          <p:cNvPr id="3" name="Rectangle 2"/>
          <p:cNvSpPr/>
          <p:nvPr/>
        </p:nvSpPr>
        <p:spPr>
          <a:xfrm>
            <a:off x="3280491" y="6752292"/>
            <a:ext cx="6212674" cy="830997"/>
          </a:xfrm>
          <a:prstGeom prst="rect">
            <a:avLst/>
          </a:prstGeom>
        </p:spPr>
        <p:txBody>
          <a:bodyPr wrap="square">
            <a:spAutoFit/>
          </a:bodyPr>
          <a:lstStyle/>
          <a:p>
            <a:r>
              <a:rPr lang="en-US" sz="4800" dirty="0"/>
              <a:t>Data Analytics</a:t>
            </a:r>
          </a:p>
        </p:txBody>
      </p:sp>
      <p:sp>
        <p:nvSpPr>
          <p:cNvPr id="4" name="Rectangle 3"/>
          <p:cNvSpPr/>
          <p:nvPr/>
        </p:nvSpPr>
        <p:spPr>
          <a:xfrm>
            <a:off x="5383648" y="7726757"/>
            <a:ext cx="7101624" cy="830997"/>
          </a:xfrm>
          <a:prstGeom prst="rect">
            <a:avLst/>
          </a:prstGeom>
        </p:spPr>
        <p:txBody>
          <a:bodyPr wrap="none">
            <a:spAutoFit/>
          </a:bodyPr>
          <a:lstStyle/>
          <a:p>
            <a:r>
              <a:rPr lang="en-US" sz="4800" dirty="0"/>
              <a:t>Quantum computations</a:t>
            </a:r>
            <a:endParaRPr lang="en-PH" sz="4800" dirty="0"/>
          </a:p>
        </p:txBody>
      </p:sp>
      <p:sp>
        <p:nvSpPr>
          <p:cNvPr id="5" name="Rectangle 4"/>
          <p:cNvSpPr/>
          <p:nvPr/>
        </p:nvSpPr>
        <p:spPr>
          <a:xfrm>
            <a:off x="16243278" y="5594711"/>
            <a:ext cx="4466286" cy="830997"/>
          </a:xfrm>
          <a:prstGeom prst="rect">
            <a:avLst/>
          </a:prstGeom>
        </p:spPr>
        <p:txBody>
          <a:bodyPr wrap="none">
            <a:spAutoFit/>
          </a:bodyPr>
          <a:lstStyle/>
          <a:p>
            <a:r>
              <a:rPr lang="en-US" sz="4800" dirty="0"/>
              <a:t>Biotechnology</a:t>
            </a:r>
          </a:p>
        </p:txBody>
      </p:sp>
      <p:sp>
        <p:nvSpPr>
          <p:cNvPr id="6" name="Rectangle 5"/>
          <p:cNvSpPr/>
          <p:nvPr/>
        </p:nvSpPr>
        <p:spPr>
          <a:xfrm>
            <a:off x="15060282" y="6375452"/>
            <a:ext cx="2821606" cy="830997"/>
          </a:xfrm>
          <a:prstGeom prst="rect">
            <a:avLst/>
          </a:prstGeom>
        </p:spPr>
        <p:txBody>
          <a:bodyPr wrap="none">
            <a:spAutoFit/>
          </a:bodyPr>
          <a:lstStyle/>
          <a:p>
            <a:r>
              <a:rPr lang="en-US" sz="4800" dirty="0"/>
              <a:t>Robotics</a:t>
            </a:r>
          </a:p>
        </p:txBody>
      </p:sp>
      <p:sp>
        <p:nvSpPr>
          <p:cNvPr id="7" name="Rectangle 6"/>
          <p:cNvSpPr/>
          <p:nvPr/>
        </p:nvSpPr>
        <p:spPr>
          <a:xfrm>
            <a:off x="12959709" y="7363902"/>
            <a:ext cx="4089581" cy="830997"/>
          </a:xfrm>
          <a:prstGeom prst="rect">
            <a:avLst/>
          </a:prstGeom>
        </p:spPr>
        <p:txBody>
          <a:bodyPr wrap="none">
            <a:spAutoFit/>
          </a:bodyPr>
          <a:lstStyle/>
          <a:p>
            <a:r>
              <a:rPr lang="en-US" sz="4800" dirty="0"/>
              <a:t>Virtual reality</a:t>
            </a:r>
          </a:p>
        </p:txBody>
      </p:sp>
      <p:sp>
        <p:nvSpPr>
          <p:cNvPr id="8" name="Rectangle 7"/>
          <p:cNvSpPr/>
          <p:nvPr/>
        </p:nvSpPr>
        <p:spPr>
          <a:xfrm>
            <a:off x="11800987" y="8549314"/>
            <a:ext cx="3474028" cy="830997"/>
          </a:xfrm>
          <a:prstGeom prst="rect">
            <a:avLst/>
          </a:prstGeom>
        </p:spPr>
        <p:txBody>
          <a:bodyPr wrap="none">
            <a:spAutoFit/>
          </a:bodyPr>
          <a:lstStyle/>
          <a:p>
            <a:r>
              <a:rPr lang="en-US" sz="4800" dirty="0" err="1"/>
              <a:t>Blockchain</a:t>
            </a:r>
            <a:endParaRPr lang="en-US" sz="4800" dirty="0"/>
          </a:p>
        </p:txBody>
      </p:sp>
      <p:sp>
        <p:nvSpPr>
          <p:cNvPr id="9" name="Rectangle 8"/>
          <p:cNvSpPr/>
          <p:nvPr/>
        </p:nvSpPr>
        <p:spPr>
          <a:xfrm>
            <a:off x="2320768" y="5296820"/>
            <a:ext cx="18420343" cy="5201424"/>
          </a:xfrm>
          <a:prstGeom prst="rect">
            <a:avLst/>
          </a:prstGeom>
          <a:solidFill>
            <a:schemeClr val="bg1"/>
          </a:solidFill>
          <a:ln>
            <a:solidFill>
              <a:schemeClr val="bg1"/>
            </a:solidFill>
          </a:ln>
        </p:spPr>
        <p:txBody>
          <a:bodyPr wrap="square">
            <a:spAutoFit/>
          </a:bodyPr>
          <a:lstStyle/>
          <a:p>
            <a:r>
              <a:rPr lang="en-US" sz="16600" dirty="0"/>
              <a:t>Internet of Things (</a:t>
            </a:r>
            <a:r>
              <a:rPr lang="en-US" sz="16600" dirty="0" err="1"/>
              <a:t>IoT</a:t>
            </a:r>
            <a:r>
              <a:rPr lang="en-US" sz="16600" dirty="0"/>
              <a:t>)</a:t>
            </a:r>
          </a:p>
        </p:txBody>
      </p:sp>
    </p:spTree>
    <p:extLst>
      <p:ext uri="{BB962C8B-B14F-4D97-AF65-F5344CB8AC3E}">
        <p14:creationId xmlns:p14="http://schemas.microsoft.com/office/powerpoint/2010/main" val="616575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25895"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310" y="1937862"/>
            <a:ext cx="24651010" cy="368820"/>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Rectangle"/>
          <p:cNvSpPr/>
          <p:nvPr/>
        </p:nvSpPr>
        <p:spPr>
          <a:xfrm>
            <a:off x="-310" y="13056008"/>
            <a:ext cx="24651010" cy="693336"/>
          </a:xfrm>
          <a:prstGeom prst="rect">
            <a:avLst/>
          </a:prstGeom>
          <a:solidFill>
            <a:srgbClr val="9597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 name="FIRST TOPIC TITLE"/>
          <p:cNvSpPr txBox="1"/>
          <p:nvPr/>
        </p:nvSpPr>
        <p:spPr>
          <a:xfrm>
            <a:off x="837891" y="263417"/>
            <a:ext cx="13327366"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l">
              <a:defRPr sz="8000">
                <a:solidFill>
                  <a:srgbClr val="1F145B"/>
                </a:solidFill>
                <a:latin typeface="Helvetica"/>
                <a:ea typeface="Helvetica"/>
                <a:cs typeface="Helvetica"/>
                <a:sym typeface="Helvetica"/>
              </a:defRPr>
            </a:lvl1pPr>
          </a:lstStyle>
          <a:p>
            <a:r>
              <a:rPr lang="en-US" dirty="0" smtClean="0">
                <a:solidFill>
                  <a:schemeClr val="tx1"/>
                </a:solidFill>
              </a:rPr>
              <a:t>What is Internet of Things?</a:t>
            </a:r>
            <a:endParaRPr dirty="0">
              <a:solidFill>
                <a:schemeClr val="tx1"/>
              </a:solidFill>
            </a:endParaRPr>
          </a:p>
        </p:txBody>
      </p:sp>
      <p:pic>
        <p:nvPicPr>
          <p:cNvPr id="2" name="Picture 1"/>
          <p:cNvPicPr>
            <a:picLocks noChangeAspect="1"/>
          </p:cNvPicPr>
          <p:nvPr/>
        </p:nvPicPr>
        <p:blipFill>
          <a:blip r:embed="rId2"/>
          <a:stretch>
            <a:fillRect/>
          </a:stretch>
        </p:blipFill>
        <p:spPr>
          <a:xfrm>
            <a:off x="1933575" y="3436445"/>
            <a:ext cx="6106942" cy="4444019"/>
          </a:xfrm>
          <a:prstGeom prst="rect">
            <a:avLst/>
          </a:prstGeom>
        </p:spPr>
      </p:pic>
      <p:pic>
        <p:nvPicPr>
          <p:cNvPr id="3" name="Picture 2"/>
          <p:cNvPicPr>
            <a:picLocks noChangeAspect="1"/>
          </p:cNvPicPr>
          <p:nvPr/>
        </p:nvPicPr>
        <p:blipFill>
          <a:blip r:embed="rId3"/>
          <a:stretch>
            <a:fillRect/>
          </a:stretch>
        </p:blipFill>
        <p:spPr>
          <a:xfrm>
            <a:off x="4987046" y="8023932"/>
            <a:ext cx="2452495" cy="2137496"/>
          </a:xfrm>
          <a:prstGeom prst="rect">
            <a:avLst/>
          </a:prstGeom>
        </p:spPr>
      </p:pic>
      <p:pic>
        <p:nvPicPr>
          <p:cNvPr id="4" name="Picture 3"/>
          <p:cNvPicPr>
            <a:picLocks noChangeAspect="1"/>
          </p:cNvPicPr>
          <p:nvPr/>
        </p:nvPicPr>
        <p:blipFill>
          <a:blip r:embed="rId4"/>
          <a:stretch>
            <a:fillRect/>
          </a:stretch>
        </p:blipFill>
        <p:spPr>
          <a:xfrm>
            <a:off x="9654886" y="3236381"/>
            <a:ext cx="12219611" cy="8156440"/>
          </a:xfrm>
          <a:prstGeom prst="rect">
            <a:avLst/>
          </a:prstGeom>
        </p:spPr>
      </p:pic>
    </p:spTree>
    <p:extLst>
      <p:ext uri="{BB962C8B-B14F-4D97-AF65-F5344CB8AC3E}">
        <p14:creationId xmlns:p14="http://schemas.microsoft.com/office/powerpoint/2010/main" val="2107604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Rectangle"/>
          <p:cNvSpPr/>
          <p:nvPr/>
        </p:nvSpPr>
        <p:spPr>
          <a:xfrm>
            <a:off x="-310" y="13056007"/>
            <a:ext cx="24666808" cy="693337"/>
          </a:xfrm>
          <a:prstGeom prst="rect">
            <a:avLst/>
          </a:prstGeom>
          <a:solidFill>
            <a:srgbClr val="9597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 name="FIRST TOPIC TITLE"/>
          <p:cNvSpPr txBox="1"/>
          <p:nvPr/>
        </p:nvSpPr>
        <p:spPr>
          <a:xfrm>
            <a:off x="295420" y="401529"/>
            <a:ext cx="13899639"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l">
              <a:defRPr sz="8000">
                <a:solidFill>
                  <a:srgbClr val="1F145B"/>
                </a:solidFill>
                <a:latin typeface="Helvetica"/>
                <a:ea typeface="Helvetica"/>
                <a:cs typeface="Helvetica"/>
                <a:sym typeface="Helvetica"/>
              </a:defRPr>
            </a:lvl1pPr>
          </a:lstStyle>
          <a:p>
            <a:r>
              <a:rPr lang="en-PH" dirty="0"/>
              <a:t>How Does This Impact You?</a:t>
            </a:r>
          </a:p>
        </p:txBody>
      </p:sp>
      <p:pic>
        <p:nvPicPr>
          <p:cNvPr id="2" name="Picture 1"/>
          <p:cNvPicPr>
            <a:picLocks noChangeAspect="1"/>
          </p:cNvPicPr>
          <p:nvPr/>
        </p:nvPicPr>
        <p:blipFill>
          <a:blip r:embed="rId2"/>
          <a:stretch>
            <a:fillRect/>
          </a:stretch>
        </p:blipFill>
        <p:spPr>
          <a:xfrm>
            <a:off x="998565" y="4305786"/>
            <a:ext cx="10343491" cy="5785658"/>
          </a:xfrm>
          <a:prstGeom prst="rect">
            <a:avLst/>
          </a:prstGeom>
        </p:spPr>
      </p:pic>
      <p:pic>
        <p:nvPicPr>
          <p:cNvPr id="3" name="Picture 2"/>
          <p:cNvPicPr>
            <a:picLocks noChangeAspect="1"/>
          </p:cNvPicPr>
          <p:nvPr/>
        </p:nvPicPr>
        <p:blipFill>
          <a:blip r:embed="rId3"/>
          <a:stretch>
            <a:fillRect/>
          </a:stretch>
        </p:blipFill>
        <p:spPr>
          <a:xfrm>
            <a:off x="15120590" y="3052805"/>
            <a:ext cx="7210425" cy="4191000"/>
          </a:xfrm>
          <a:prstGeom prst="rect">
            <a:avLst/>
          </a:prstGeom>
        </p:spPr>
      </p:pic>
      <p:sp>
        <p:nvSpPr>
          <p:cNvPr id="8" name="Right Arrow 7"/>
          <p:cNvSpPr/>
          <p:nvPr/>
        </p:nvSpPr>
        <p:spPr>
          <a:xfrm rot="20295575">
            <a:off x="9557157" y="6905073"/>
            <a:ext cx="7856173" cy="1463040"/>
          </a:xfrm>
          <a:prstGeom prst="rightArrow">
            <a:avLst>
              <a:gd name="adj1" fmla="val 50000"/>
              <a:gd name="adj2" fmla="val 8295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PH"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8810207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Rectangle"/>
          <p:cNvSpPr/>
          <p:nvPr/>
        </p:nvSpPr>
        <p:spPr>
          <a:xfrm>
            <a:off x="-310" y="13056007"/>
            <a:ext cx="24666808" cy="693337"/>
          </a:xfrm>
          <a:prstGeom prst="rect">
            <a:avLst/>
          </a:prstGeom>
          <a:solidFill>
            <a:srgbClr val="9597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 name="FIRST TOPIC TITLE"/>
          <p:cNvSpPr txBox="1"/>
          <p:nvPr/>
        </p:nvSpPr>
        <p:spPr>
          <a:xfrm>
            <a:off x="295420" y="401529"/>
            <a:ext cx="13899639"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l">
              <a:defRPr sz="8000">
                <a:solidFill>
                  <a:srgbClr val="1F145B"/>
                </a:solidFill>
                <a:latin typeface="Helvetica"/>
                <a:ea typeface="Helvetica"/>
                <a:cs typeface="Helvetica"/>
                <a:sym typeface="Helvetica"/>
              </a:defRPr>
            </a:lvl1pPr>
          </a:lstStyle>
          <a:p>
            <a:r>
              <a:rPr lang="en-PH" dirty="0"/>
              <a:t>How Does This Impact You?</a:t>
            </a:r>
          </a:p>
        </p:txBody>
      </p:sp>
      <p:sp>
        <p:nvSpPr>
          <p:cNvPr id="8" name="Right Arrow 7"/>
          <p:cNvSpPr/>
          <p:nvPr/>
        </p:nvSpPr>
        <p:spPr>
          <a:xfrm>
            <a:off x="6291008" y="5991706"/>
            <a:ext cx="7856173" cy="1463040"/>
          </a:xfrm>
          <a:prstGeom prst="rightArrow">
            <a:avLst>
              <a:gd name="adj1" fmla="val 50000"/>
              <a:gd name="adj2" fmla="val 8295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PH"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4" name="Picture 3"/>
          <p:cNvPicPr>
            <a:picLocks noChangeAspect="1"/>
          </p:cNvPicPr>
          <p:nvPr/>
        </p:nvPicPr>
        <p:blipFill>
          <a:blip r:embed="rId2"/>
          <a:stretch>
            <a:fillRect/>
          </a:stretch>
        </p:blipFill>
        <p:spPr>
          <a:xfrm>
            <a:off x="2605347" y="4271963"/>
            <a:ext cx="3781481" cy="4502948"/>
          </a:xfrm>
          <a:prstGeom prst="rect">
            <a:avLst/>
          </a:prstGeom>
        </p:spPr>
      </p:pic>
      <p:pic>
        <p:nvPicPr>
          <p:cNvPr id="5" name="Picture 4"/>
          <p:cNvPicPr>
            <a:picLocks noChangeAspect="1"/>
          </p:cNvPicPr>
          <p:nvPr/>
        </p:nvPicPr>
        <p:blipFill>
          <a:blip r:embed="rId3"/>
          <a:stretch>
            <a:fillRect/>
          </a:stretch>
        </p:blipFill>
        <p:spPr>
          <a:xfrm>
            <a:off x="14354246" y="2436958"/>
            <a:ext cx="6279486" cy="10035576"/>
          </a:xfrm>
          <a:prstGeom prst="rect">
            <a:avLst/>
          </a:prstGeom>
        </p:spPr>
      </p:pic>
    </p:spTree>
    <p:extLst>
      <p:ext uri="{BB962C8B-B14F-4D97-AF65-F5344CB8AC3E}">
        <p14:creationId xmlns:p14="http://schemas.microsoft.com/office/powerpoint/2010/main" val="2016163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p:cNvSpPr/>
          <p:nvPr/>
        </p:nvSpPr>
        <p:spPr>
          <a:xfrm>
            <a:off x="-175195" y="-79405"/>
            <a:ext cx="24841693" cy="2019343"/>
          </a:xfrm>
          <a:prstGeom prst="rect">
            <a:avLst/>
          </a:prstGeom>
          <a:solidFill>
            <a:srgbClr val="E15B9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Rectangle"/>
          <p:cNvSpPr/>
          <p:nvPr/>
        </p:nvSpPr>
        <p:spPr>
          <a:xfrm>
            <a:off x="-175195" y="1995046"/>
            <a:ext cx="24841693" cy="323654"/>
          </a:xfrm>
          <a:prstGeom prst="rect">
            <a:avLst/>
          </a:prstGeom>
          <a:solidFill>
            <a:srgbClr val="F1B3C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CENTRO ESCOLAR UNIVERSITY"/>
          <p:cNvSpPr txBox="1"/>
          <p:nvPr/>
        </p:nvSpPr>
        <p:spPr>
          <a:xfrm>
            <a:off x="2320768" y="13199476"/>
            <a:ext cx="4066060" cy="4064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a:defRPr sz="2000" b="0">
                <a:solidFill>
                  <a:srgbClr val="FFFFFF">
                    <a:alpha val="80000"/>
                  </a:srgbClr>
                </a:solidFill>
                <a:latin typeface="Helvetica"/>
                <a:ea typeface="Helvetica"/>
                <a:cs typeface="Helvetica"/>
                <a:sym typeface="Helvetica"/>
              </a:defRPr>
            </a:lvl1pPr>
          </a:lstStyle>
          <a:p>
            <a:r>
              <a:rPr dirty="0"/>
              <a:t>CENTRO ESCOLAR UNIVERSITY</a:t>
            </a:r>
          </a:p>
        </p:txBody>
      </p:sp>
      <p:sp>
        <p:nvSpPr>
          <p:cNvPr id="15" name="FIRST TOPIC TITLE"/>
          <p:cNvSpPr txBox="1"/>
          <p:nvPr/>
        </p:nvSpPr>
        <p:spPr>
          <a:xfrm>
            <a:off x="295420" y="401529"/>
            <a:ext cx="12474569"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l">
              <a:defRPr sz="8000">
                <a:solidFill>
                  <a:srgbClr val="1F145B"/>
                </a:solidFill>
                <a:latin typeface="Helvetica"/>
                <a:ea typeface="Helvetica"/>
                <a:cs typeface="Helvetica"/>
                <a:sym typeface="Helvetica"/>
              </a:defRPr>
            </a:lvl1pPr>
          </a:lstStyle>
          <a:p>
            <a:r>
              <a:rPr lang="en-US" dirty="0" err="1"/>
              <a:t>IoT</a:t>
            </a:r>
            <a:r>
              <a:rPr lang="en-US" dirty="0"/>
              <a:t>-based Smart Farming</a:t>
            </a:r>
          </a:p>
        </p:txBody>
      </p:sp>
      <p:sp>
        <p:nvSpPr>
          <p:cNvPr id="16" name="Rectangle 15"/>
          <p:cNvSpPr/>
          <p:nvPr/>
        </p:nvSpPr>
        <p:spPr>
          <a:xfrm>
            <a:off x="2551565" y="3537040"/>
            <a:ext cx="9867650" cy="3046988"/>
          </a:xfrm>
          <a:prstGeom prst="rect">
            <a:avLst/>
          </a:prstGeom>
        </p:spPr>
        <p:txBody>
          <a:bodyPr wrap="square">
            <a:spAutoFit/>
          </a:bodyPr>
          <a:lstStyle/>
          <a:p>
            <a:pPr algn="l"/>
            <a:r>
              <a:rPr lang="en-US" sz="4800" dirty="0" smtClean="0"/>
              <a:t>Utilize </a:t>
            </a:r>
            <a:r>
              <a:rPr lang="en-US" sz="4800" dirty="0"/>
              <a:t>wireless </a:t>
            </a:r>
            <a:r>
              <a:rPr lang="en-US" sz="4800" dirty="0" err="1"/>
              <a:t>IoT</a:t>
            </a:r>
            <a:r>
              <a:rPr lang="en-US" sz="4800" dirty="0"/>
              <a:t> applications to collect data regarding the location, well-being, and health of their </a:t>
            </a:r>
            <a:r>
              <a:rPr lang="en-US" sz="4800" dirty="0" smtClean="0"/>
              <a:t>livestock</a:t>
            </a:r>
            <a:endParaRPr lang="en-US" sz="4800" dirty="0"/>
          </a:p>
        </p:txBody>
      </p:sp>
      <p:sp>
        <p:nvSpPr>
          <p:cNvPr id="17" name="Rectangle 16"/>
          <p:cNvSpPr/>
          <p:nvPr/>
        </p:nvSpPr>
        <p:spPr>
          <a:xfrm>
            <a:off x="2551564" y="7649620"/>
            <a:ext cx="11279360" cy="3785652"/>
          </a:xfrm>
          <a:prstGeom prst="rect">
            <a:avLst/>
          </a:prstGeom>
        </p:spPr>
        <p:txBody>
          <a:bodyPr wrap="square">
            <a:spAutoFit/>
          </a:bodyPr>
          <a:lstStyle/>
          <a:p>
            <a:pPr algn="l"/>
            <a:r>
              <a:rPr lang="en-US" sz="4800" dirty="0" smtClean="0"/>
              <a:t>Monitor pregnant cows: </a:t>
            </a:r>
          </a:p>
          <a:p>
            <a:pPr marL="457200" indent="-457200" algn="l">
              <a:buFont typeface="Arial"/>
              <a:buChar char="•"/>
            </a:pPr>
            <a:r>
              <a:rPr lang="en-US" sz="4800" dirty="0" smtClean="0"/>
              <a:t>Sensor </a:t>
            </a:r>
            <a:r>
              <a:rPr lang="en-US" sz="4800" dirty="0"/>
              <a:t>powered by battery is expelled when its water breaks. </a:t>
            </a:r>
            <a:endParaRPr lang="en-US" sz="4800" dirty="0" smtClean="0"/>
          </a:p>
          <a:p>
            <a:pPr marL="457200" indent="-457200" algn="l">
              <a:buFont typeface="Arial"/>
              <a:buChar char="•"/>
            </a:pPr>
            <a:r>
              <a:rPr lang="en-US" sz="4800" dirty="0" smtClean="0"/>
              <a:t>This </a:t>
            </a:r>
            <a:r>
              <a:rPr lang="en-US" sz="4800" dirty="0"/>
              <a:t>sends an </a:t>
            </a:r>
            <a:r>
              <a:rPr lang="en-US" sz="4800" dirty="0" smtClean="0"/>
              <a:t>information via the Internet </a:t>
            </a:r>
            <a:r>
              <a:rPr lang="en-US" sz="4800" dirty="0"/>
              <a:t>to the </a:t>
            </a:r>
            <a:r>
              <a:rPr lang="en-US" sz="4800" dirty="0" smtClean="0"/>
              <a:t>rancher</a:t>
            </a:r>
            <a:r>
              <a:rPr lang="en-US" sz="4800" dirty="0"/>
              <a:t>. </a:t>
            </a:r>
          </a:p>
        </p:txBody>
      </p:sp>
      <p:pic>
        <p:nvPicPr>
          <p:cNvPr id="18" name="Picture 17"/>
          <p:cNvPicPr>
            <a:picLocks noChangeAspect="1"/>
          </p:cNvPicPr>
          <p:nvPr/>
        </p:nvPicPr>
        <p:blipFill rotWithShape="1">
          <a:blip r:embed="rId2"/>
          <a:srcRect b="7857"/>
          <a:stretch/>
        </p:blipFill>
        <p:spPr>
          <a:xfrm>
            <a:off x="14870458" y="3055100"/>
            <a:ext cx="6690052" cy="6638590"/>
          </a:xfrm>
          <a:prstGeom prst="rect">
            <a:avLst/>
          </a:prstGeom>
        </p:spPr>
      </p:pic>
    </p:spTree>
    <p:extLst>
      <p:ext uri="{BB962C8B-B14F-4D97-AF65-F5344CB8AC3E}">
        <p14:creationId xmlns:p14="http://schemas.microsoft.com/office/powerpoint/2010/main" val="542354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5" grpId="0" animBg="1"/>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738</TotalTime>
  <Words>716</Words>
  <Application>Microsoft Office PowerPoint</Application>
  <PresentationFormat>Custom</PresentationFormat>
  <Paragraphs>101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FACULTY LAB</cp:lastModifiedBy>
  <cp:revision>27</cp:revision>
  <dcterms:modified xsi:type="dcterms:W3CDTF">2024-01-10T09:36:20Z</dcterms:modified>
</cp:coreProperties>
</file>